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42" r:id="rId2"/>
    <p:sldId id="256" r:id="rId3"/>
    <p:sldId id="257" r:id="rId4"/>
    <p:sldId id="343" r:id="rId5"/>
    <p:sldId id="258" r:id="rId6"/>
    <p:sldId id="259" r:id="rId7"/>
    <p:sldId id="260" r:id="rId8"/>
    <p:sldId id="261" r:id="rId9"/>
    <p:sldId id="262" r:id="rId10"/>
    <p:sldId id="263" r:id="rId11"/>
    <p:sldId id="344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345" r:id="rId20"/>
    <p:sldId id="271" r:id="rId21"/>
    <p:sldId id="346" r:id="rId22"/>
    <p:sldId id="272" r:id="rId23"/>
    <p:sldId id="273" r:id="rId24"/>
    <p:sldId id="274" r:id="rId25"/>
    <p:sldId id="275" r:id="rId26"/>
    <p:sldId id="347" r:id="rId27"/>
    <p:sldId id="276" r:id="rId28"/>
    <p:sldId id="277" r:id="rId29"/>
    <p:sldId id="278" r:id="rId30"/>
    <p:sldId id="348" r:id="rId31"/>
    <p:sldId id="349" r:id="rId32"/>
    <p:sldId id="279" r:id="rId33"/>
    <p:sldId id="280" r:id="rId34"/>
    <p:sldId id="281" r:id="rId35"/>
    <p:sldId id="350" r:id="rId36"/>
    <p:sldId id="353" r:id="rId37"/>
    <p:sldId id="282" r:id="rId38"/>
    <p:sldId id="283" r:id="rId39"/>
    <p:sldId id="284" r:id="rId40"/>
    <p:sldId id="285" r:id="rId41"/>
    <p:sldId id="286" r:id="rId42"/>
    <p:sldId id="287" r:id="rId43"/>
    <p:sldId id="351" r:id="rId44"/>
    <p:sldId id="288" r:id="rId45"/>
    <p:sldId id="289" r:id="rId46"/>
    <p:sldId id="290" r:id="rId47"/>
    <p:sldId id="352" r:id="rId48"/>
    <p:sldId id="291" r:id="rId49"/>
    <p:sldId id="292" r:id="rId50"/>
    <p:sldId id="354" r:id="rId51"/>
    <p:sldId id="294" r:id="rId52"/>
    <p:sldId id="295" r:id="rId53"/>
    <p:sldId id="357" r:id="rId54"/>
    <p:sldId id="296" r:id="rId55"/>
    <p:sldId id="297" r:id="rId56"/>
    <p:sldId id="298" r:id="rId57"/>
    <p:sldId id="299" r:id="rId58"/>
    <p:sldId id="300" r:id="rId59"/>
    <p:sldId id="356" r:id="rId60"/>
    <p:sldId id="355" r:id="rId61"/>
    <p:sldId id="301" r:id="rId62"/>
    <p:sldId id="302" r:id="rId63"/>
    <p:sldId id="303" r:id="rId64"/>
    <p:sldId id="304" r:id="rId65"/>
    <p:sldId id="305" r:id="rId66"/>
    <p:sldId id="306" r:id="rId67"/>
    <p:sldId id="358" r:id="rId68"/>
    <p:sldId id="307" r:id="rId69"/>
    <p:sldId id="359" r:id="rId70"/>
    <p:sldId id="308" r:id="rId71"/>
    <p:sldId id="360" r:id="rId72"/>
    <p:sldId id="361" r:id="rId73"/>
    <p:sldId id="362" r:id="rId74"/>
    <p:sldId id="309" r:id="rId75"/>
    <p:sldId id="363" r:id="rId76"/>
    <p:sldId id="310" r:id="rId77"/>
    <p:sldId id="311" r:id="rId78"/>
    <p:sldId id="312" r:id="rId79"/>
    <p:sldId id="315" r:id="rId80"/>
    <p:sldId id="316" r:id="rId81"/>
    <p:sldId id="365" r:id="rId82"/>
    <p:sldId id="313" r:id="rId83"/>
    <p:sldId id="314" r:id="rId84"/>
    <p:sldId id="364" r:id="rId85"/>
    <p:sldId id="317" r:id="rId86"/>
    <p:sldId id="318" r:id="rId87"/>
    <p:sldId id="319" r:id="rId88"/>
    <p:sldId id="320" r:id="rId89"/>
    <p:sldId id="370" r:id="rId90"/>
    <p:sldId id="371" r:id="rId91"/>
    <p:sldId id="321" r:id="rId92"/>
    <p:sldId id="372" r:id="rId93"/>
    <p:sldId id="373" r:id="rId94"/>
    <p:sldId id="322" r:id="rId95"/>
    <p:sldId id="323" r:id="rId96"/>
    <p:sldId id="324" r:id="rId97"/>
    <p:sldId id="327" r:id="rId98"/>
    <p:sldId id="328" r:id="rId99"/>
    <p:sldId id="329" r:id="rId100"/>
    <p:sldId id="330" r:id="rId101"/>
    <p:sldId id="331" r:id="rId102"/>
    <p:sldId id="366" r:id="rId103"/>
    <p:sldId id="332" r:id="rId104"/>
    <p:sldId id="367" r:id="rId105"/>
    <p:sldId id="333" r:id="rId106"/>
    <p:sldId id="368" r:id="rId107"/>
    <p:sldId id="334" r:id="rId108"/>
    <p:sldId id="369" r:id="rId109"/>
    <p:sldId id="335" r:id="rId110"/>
    <p:sldId id="336" r:id="rId111"/>
    <p:sldId id="337" r:id="rId112"/>
    <p:sldId id="338" r:id="rId113"/>
    <p:sldId id="339" r:id="rId11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94660"/>
  </p:normalViewPr>
  <p:slideViewPr>
    <p:cSldViewPr snapToGrid="0" snapToObjects="1">
      <p:cViewPr varScale="1">
        <p:scale>
          <a:sx n="117" d="100"/>
          <a:sy n="117" d="100"/>
        </p:scale>
        <p:origin x="176" y="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1/6/26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1/6/26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1/6/26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1/6/26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1/6/26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1/6/26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18" Type="http://schemas.openxmlformats.org/officeDocument/2006/relationships/image" Target="../media/image32.gif"/><Relationship Id="rId3" Type="http://schemas.openxmlformats.org/officeDocument/2006/relationships/image" Target="../media/image29.svg"/><Relationship Id="rId7" Type="http://schemas.openxmlformats.org/officeDocument/2006/relationships/image" Target="../media/image3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2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19" Type="http://schemas.openxmlformats.org/officeDocument/2006/relationships/image" Target="../media/image33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68.svg"/><Relationship Id="rId7" Type="http://schemas.openxmlformats.org/officeDocument/2006/relationships/image" Target="../media/image31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67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21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68.svg"/><Relationship Id="rId7" Type="http://schemas.openxmlformats.org/officeDocument/2006/relationships/image" Target="../media/image31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67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21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69.png"/><Relationship Id="rId3" Type="http://schemas.openxmlformats.org/officeDocument/2006/relationships/image" Target="../media/image68.svg"/><Relationship Id="rId7" Type="http://schemas.openxmlformats.org/officeDocument/2006/relationships/image" Target="../media/image31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67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21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68.svg"/><Relationship Id="rId7" Type="http://schemas.openxmlformats.org/officeDocument/2006/relationships/image" Target="../media/image31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67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21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70.png"/><Relationship Id="rId3" Type="http://schemas.openxmlformats.org/officeDocument/2006/relationships/image" Target="../media/image68.svg"/><Relationship Id="rId7" Type="http://schemas.openxmlformats.org/officeDocument/2006/relationships/image" Target="../media/image31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67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21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68.svg"/><Relationship Id="rId7" Type="http://schemas.openxmlformats.org/officeDocument/2006/relationships/image" Target="../media/image31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67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21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71.png"/><Relationship Id="rId3" Type="http://schemas.openxmlformats.org/officeDocument/2006/relationships/image" Target="../media/image68.svg"/><Relationship Id="rId7" Type="http://schemas.openxmlformats.org/officeDocument/2006/relationships/image" Target="../media/image31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67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21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68.svg"/><Relationship Id="rId7" Type="http://schemas.openxmlformats.org/officeDocument/2006/relationships/image" Target="../media/image31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67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21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72.png"/><Relationship Id="rId3" Type="http://schemas.openxmlformats.org/officeDocument/2006/relationships/image" Target="../media/image68.svg"/><Relationship Id="rId7" Type="http://schemas.openxmlformats.org/officeDocument/2006/relationships/image" Target="../media/image31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67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21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68.svg"/><Relationship Id="rId7" Type="http://schemas.openxmlformats.org/officeDocument/2006/relationships/image" Target="../media/image31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67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21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3" Type="http://schemas.openxmlformats.org/officeDocument/2006/relationships/image" Target="../media/image29.svg"/><Relationship Id="rId7" Type="http://schemas.openxmlformats.org/officeDocument/2006/relationships/image" Target="../media/image3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2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74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73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31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30.png"/><Relationship Id="rId9" Type="http://schemas.openxmlformats.org/officeDocument/2006/relationships/image" Target="../media/image22.svg"/><Relationship Id="rId14" Type="http://schemas.openxmlformats.org/officeDocument/2006/relationships/image" Target="../media/image16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74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73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31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30.png"/><Relationship Id="rId9" Type="http://schemas.openxmlformats.org/officeDocument/2006/relationships/image" Target="../media/image22.svg"/><Relationship Id="rId14" Type="http://schemas.openxmlformats.org/officeDocument/2006/relationships/image" Target="../media/image16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74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73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31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30.png"/><Relationship Id="rId9" Type="http://schemas.openxmlformats.org/officeDocument/2006/relationships/image" Target="../media/image22.svg"/><Relationship Id="rId14" Type="http://schemas.openxmlformats.org/officeDocument/2006/relationships/image" Target="../media/image16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74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73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31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30.png"/><Relationship Id="rId9" Type="http://schemas.openxmlformats.org/officeDocument/2006/relationships/image" Target="../media/image22.svg"/><Relationship Id="rId1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3" Type="http://schemas.openxmlformats.org/officeDocument/2006/relationships/image" Target="../media/image29.svg"/><Relationship Id="rId7" Type="http://schemas.openxmlformats.org/officeDocument/2006/relationships/image" Target="../media/image3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2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18" Type="http://schemas.openxmlformats.org/officeDocument/2006/relationships/image" Target="../media/image34.jpeg"/><Relationship Id="rId3" Type="http://schemas.openxmlformats.org/officeDocument/2006/relationships/image" Target="../media/image29.svg"/><Relationship Id="rId7" Type="http://schemas.openxmlformats.org/officeDocument/2006/relationships/image" Target="../media/image3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2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3" Type="http://schemas.openxmlformats.org/officeDocument/2006/relationships/image" Target="../media/image29.svg"/><Relationship Id="rId7" Type="http://schemas.openxmlformats.org/officeDocument/2006/relationships/image" Target="../media/image3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2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3" Type="http://schemas.openxmlformats.org/officeDocument/2006/relationships/image" Target="../media/image29.svg"/><Relationship Id="rId7" Type="http://schemas.openxmlformats.org/officeDocument/2006/relationships/image" Target="../media/image3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2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3" Type="http://schemas.openxmlformats.org/officeDocument/2006/relationships/image" Target="../media/image29.svg"/><Relationship Id="rId7" Type="http://schemas.openxmlformats.org/officeDocument/2006/relationships/image" Target="../media/image3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2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18" Type="http://schemas.openxmlformats.org/officeDocument/2006/relationships/image" Target="../media/image32.gif"/><Relationship Id="rId3" Type="http://schemas.openxmlformats.org/officeDocument/2006/relationships/image" Target="../media/image29.svg"/><Relationship Id="rId7" Type="http://schemas.openxmlformats.org/officeDocument/2006/relationships/image" Target="../media/image3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2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18" Type="http://schemas.openxmlformats.org/officeDocument/2006/relationships/image" Target="../media/image35.png"/><Relationship Id="rId3" Type="http://schemas.openxmlformats.org/officeDocument/2006/relationships/image" Target="../media/image29.svg"/><Relationship Id="rId7" Type="http://schemas.openxmlformats.org/officeDocument/2006/relationships/image" Target="../media/image3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2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3" Type="http://schemas.openxmlformats.org/officeDocument/2006/relationships/image" Target="../media/image29.svg"/><Relationship Id="rId7" Type="http://schemas.openxmlformats.org/officeDocument/2006/relationships/image" Target="../media/image3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2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3" Type="http://schemas.openxmlformats.org/officeDocument/2006/relationships/image" Target="../media/image29.svg"/><Relationship Id="rId7" Type="http://schemas.openxmlformats.org/officeDocument/2006/relationships/image" Target="../media/image3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2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12" Type="http://schemas.openxmlformats.org/officeDocument/2006/relationships/image" Target="../media/image22.svg"/><Relationship Id="rId17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7.svg"/><Relationship Id="rId1" Type="http://schemas.openxmlformats.org/officeDocument/2006/relationships/video" Target="https://www.youtube.com/embed/BYjAbGLp1m4?feature=oembed" TargetMode="External"/><Relationship Id="rId6" Type="http://schemas.openxmlformats.org/officeDocument/2006/relationships/image" Target="../media/image21.sv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9.svg"/><Relationship Id="rId19" Type="http://schemas.openxmlformats.org/officeDocument/2006/relationships/image" Target="../media/image36.jpeg"/><Relationship Id="rId4" Type="http://schemas.openxmlformats.org/officeDocument/2006/relationships/image" Target="../media/image29.svg"/><Relationship Id="rId9" Type="http://schemas.openxmlformats.org/officeDocument/2006/relationships/image" Target="../media/image8.png"/><Relationship Id="rId14" Type="http://schemas.openxmlformats.org/officeDocument/2006/relationships/image" Target="../media/image15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3" Type="http://schemas.openxmlformats.org/officeDocument/2006/relationships/image" Target="../media/image29.svg"/><Relationship Id="rId7" Type="http://schemas.openxmlformats.org/officeDocument/2006/relationships/image" Target="../media/image3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2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18" Type="http://schemas.openxmlformats.org/officeDocument/2006/relationships/image" Target="../media/image33.png"/><Relationship Id="rId3" Type="http://schemas.openxmlformats.org/officeDocument/2006/relationships/image" Target="../media/image29.svg"/><Relationship Id="rId7" Type="http://schemas.openxmlformats.org/officeDocument/2006/relationships/image" Target="../media/image3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2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18" Type="http://schemas.openxmlformats.org/officeDocument/2006/relationships/image" Target="../media/image37.png"/><Relationship Id="rId3" Type="http://schemas.openxmlformats.org/officeDocument/2006/relationships/image" Target="../media/image29.svg"/><Relationship Id="rId7" Type="http://schemas.openxmlformats.org/officeDocument/2006/relationships/image" Target="../media/image3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2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18" Type="http://schemas.openxmlformats.org/officeDocument/2006/relationships/image" Target="../media/image38.jpeg"/><Relationship Id="rId3" Type="http://schemas.openxmlformats.org/officeDocument/2006/relationships/image" Target="../media/image29.svg"/><Relationship Id="rId7" Type="http://schemas.openxmlformats.org/officeDocument/2006/relationships/image" Target="../media/image3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2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3" Type="http://schemas.openxmlformats.org/officeDocument/2006/relationships/image" Target="../media/image29.svg"/><Relationship Id="rId7" Type="http://schemas.openxmlformats.org/officeDocument/2006/relationships/image" Target="../media/image3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2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3" Type="http://schemas.openxmlformats.org/officeDocument/2006/relationships/image" Target="../media/image29.svg"/><Relationship Id="rId7" Type="http://schemas.openxmlformats.org/officeDocument/2006/relationships/image" Target="../media/image3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2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40.svg"/><Relationship Id="rId7" Type="http://schemas.openxmlformats.org/officeDocument/2006/relationships/image" Target="../media/image3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39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13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22.svg"/><Relationship Id="rId1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40.svg"/><Relationship Id="rId7" Type="http://schemas.openxmlformats.org/officeDocument/2006/relationships/image" Target="../media/image3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39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13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22.sv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22.svg"/><Relationship Id="rId1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41.png"/><Relationship Id="rId3" Type="http://schemas.openxmlformats.org/officeDocument/2006/relationships/image" Target="../media/image40.svg"/><Relationship Id="rId7" Type="http://schemas.openxmlformats.org/officeDocument/2006/relationships/image" Target="../media/image3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39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13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22.svg"/><Relationship Id="rId1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39.png"/><Relationship Id="rId7" Type="http://schemas.openxmlformats.org/officeDocument/2006/relationships/image" Target="../media/image30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7.svg"/><Relationship Id="rId1" Type="http://schemas.openxmlformats.org/officeDocument/2006/relationships/video" Target="https://www.youtube.com/embed/6kJgFsqKv98?feature=oembed" TargetMode="External"/><Relationship Id="rId6" Type="http://schemas.openxmlformats.org/officeDocument/2006/relationships/image" Target="../media/image21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22.svg"/><Relationship Id="rId19" Type="http://schemas.openxmlformats.org/officeDocument/2006/relationships/image" Target="../media/image42.jpeg"/><Relationship Id="rId4" Type="http://schemas.openxmlformats.org/officeDocument/2006/relationships/image" Target="../media/image40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40.svg"/><Relationship Id="rId7" Type="http://schemas.openxmlformats.org/officeDocument/2006/relationships/image" Target="../media/image3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39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13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22.svg"/><Relationship Id="rId1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40.svg"/><Relationship Id="rId7" Type="http://schemas.openxmlformats.org/officeDocument/2006/relationships/image" Target="../media/image3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39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13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22.svg"/><Relationship Id="rId1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40.svg"/><Relationship Id="rId7" Type="http://schemas.openxmlformats.org/officeDocument/2006/relationships/image" Target="../media/image3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39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13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22.svg"/><Relationship Id="rId1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40.svg"/><Relationship Id="rId7" Type="http://schemas.openxmlformats.org/officeDocument/2006/relationships/image" Target="../media/image3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39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13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22.svg"/><Relationship Id="rId1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43.png"/><Relationship Id="rId3" Type="http://schemas.openxmlformats.org/officeDocument/2006/relationships/image" Target="../media/image40.svg"/><Relationship Id="rId7" Type="http://schemas.openxmlformats.org/officeDocument/2006/relationships/image" Target="../media/image3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39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13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22.svg"/><Relationship Id="rId1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44.png"/><Relationship Id="rId3" Type="http://schemas.openxmlformats.org/officeDocument/2006/relationships/image" Target="../media/image40.svg"/><Relationship Id="rId7" Type="http://schemas.openxmlformats.org/officeDocument/2006/relationships/image" Target="../media/image3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39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13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22.svg"/><Relationship Id="rId1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40.svg"/><Relationship Id="rId7" Type="http://schemas.openxmlformats.org/officeDocument/2006/relationships/image" Target="../media/image3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39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13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22.svg"/><Relationship Id="rId1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40.svg"/><Relationship Id="rId7" Type="http://schemas.openxmlformats.org/officeDocument/2006/relationships/image" Target="../media/image3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39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13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22.sv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3.jpe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19" Type="http://schemas.openxmlformats.org/officeDocument/2006/relationships/image" Target="../media/image24.jpeg"/><Relationship Id="rId4" Type="http://schemas.openxmlformats.org/officeDocument/2006/relationships/image" Target="../media/image6.png"/><Relationship Id="rId9" Type="http://schemas.openxmlformats.org/officeDocument/2006/relationships/image" Target="../media/image22.svg"/><Relationship Id="rId1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40.svg"/><Relationship Id="rId7" Type="http://schemas.openxmlformats.org/officeDocument/2006/relationships/image" Target="../media/image3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39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13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22.svg"/><Relationship Id="rId1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40.svg"/><Relationship Id="rId7" Type="http://schemas.openxmlformats.org/officeDocument/2006/relationships/image" Target="../media/image3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39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13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22.svg"/><Relationship Id="rId14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40.svg"/><Relationship Id="rId7" Type="http://schemas.openxmlformats.org/officeDocument/2006/relationships/image" Target="../media/image3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39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13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22.svg"/><Relationship Id="rId14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45.jpeg"/><Relationship Id="rId3" Type="http://schemas.openxmlformats.org/officeDocument/2006/relationships/image" Target="../media/image40.svg"/><Relationship Id="rId7" Type="http://schemas.openxmlformats.org/officeDocument/2006/relationships/image" Target="../media/image3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39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13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22.svg"/><Relationship Id="rId1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40.svg"/><Relationship Id="rId7" Type="http://schemas.openxmlformats.org/officeDocument/2006/relationships/image" Target="../media/image3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39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13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22.svg"/><Relationship Id="rId14" Type="http://schemas.openxmlformats.org/officeDocument/2006/relationships/image" Target="../media/image1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40.svg"/><Relationship Id="rId7" Type="http://schemas.openxmlformats.org/officeDocument/2006/relationships/image" Target="../media/image3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39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13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22.svg"/><Relationship Id="rId14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40.svg"/><Relationship Id="rId7" Type="http://schemas.openxmlformats.org/officeDocument/2006/relationships/image" Target="../media/image3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39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13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22.svg"/><Relationship Id="rId14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45.jpeg"/><Relationship Id="rId3" Type="http://schemas.openxmlformats.org/officeDocument/2006/relationships/image" Target="../media/image40.svg"/><Relationship Id="rId7" Type="http://schemas.openxmlformats.org/officeDocument/2006/relationships/image" Target="../media/image3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39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13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19" Type="http://schemas.openxmlformats.org/officeDocument/2006/relationships/image" Target="../media/image46.png"/><Relationship Id="rId4" Type="http://schemas.openxmlformats.org/officeDocument/2006/relationships/image" Target="../media/image6.png"/><Relationship Id="rId9" Type="http://schemas.openxmlformats.org/officeDocument/2006/relationships/image" Target="../media/image22.svg"/><Relationship Id="rId14" Type="http://schemas.openxmlformats.org/officeDocument/2006/relationships/image" Target="../media/image1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40.svg"/><Relationship Id="rId7" Type="http://schemas.openxmlformats.org/officeDocument/2006/relationships/image" Target="../media/image3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39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13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22.svg"/><Relationship Id="rId14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18" Type="http://schemas.openxmlformats.org/officeDocument/2006/relationships/image" Target="../media/image49.png"/><Relationship Id="rId3" Type="http://schemas.openxmlformats.org/officeDocument/2006/relationships/image" Target="../media/image48.svg"/><Relationship Id="rId7" Type="http://schemas.openxmlformats.org/officeDocument/2006/relationships/image" Target="../media/image3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47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13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22.svg"/><Relationship Id="rId1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3" Type="http://schemas.openxmlformats.org/officeDocument/2006/relationships/image" Target="../media/image48.svg"/><Relationship Id="rId7" Type="http://schemas.openxmlformats.org/officeDocument/2006/relationships/image" Target="../media/image3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47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13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3" Type="http://schemas.openxmlformats.org/officeDocument/2006/relationships/image" Target="../media/image48.svg"/><Relationship Id="rId7" Type="http://schemas.openxmlformats.org/officeDocument/2006/relationships/image" Target="../media/image3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47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13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3" Type="http://schemas.openxmlformats.org/officeDocument/2006/relationships/image" Target="../media/image48.svg"/><Relationship Id="rId7" Type="http://schemas.openxmlformats.org/officeDocument/2006/relationships/image" Target="../media/image3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47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13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18" Type="http://schemas.openxmlformats.org/officeDocument/2006/relationships/image" Target="../media/image50.jpeg"/><Relationship Id="rId3" Type="http://schemas.openxmlformats.org/officeDocument/2006/relationships/image" Target="../media/image48.svg"/><Relationship Id="rId7" Type="http://schemas.openxmlformats.org/officeDocument/2006/relationships/image" Target="../media/image3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47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13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3" Type="http://schemas.openxmlformats.org/officeDocument/2006/relationships/image" Target="../media/image48.svg"/><Relationship Id="rId7" Type="http://schemas.openxmlformats.org/officeDocument/2006/relationships/image" Target="../media/image3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47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13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3" Type="http://schemas.openxmlformats.org/officeDocument/2006/relationships/image" Target="../media/image48.svg"/><Relationship Id="rId7" Type="http://schemas.openxmlformats.org/officeDocument/2006/relationships/image" Target="../media/image3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47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13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3" Type="http://schemas.openxmlformats.org/officeDocument/2006/relationships/image" Target="../media/image48.svg"/><Relationship Id="rId7" Type="http://schemas.openxmlformats.org/officeDocument/2006/relationships/image" Target="../media/image3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47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13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3" Type="http://schemas.openxmlformats.org/officeDocument/2006/relationships/image" Target="../media/image48.svg"/><Relationship Id="rId7" Type="http://schemas.openxmlformats.org/officeDocument/2006/relationships/image" Target="../media/image3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47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13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18" Type="http://schemas.openxmlformats.org/officeDocument/2006/relationships/image" Target="../media/image51.gif"/><Relationship Id="rId3" Type="http://schemas.openxmlformats.org/officeDocument/2006/relationships/image" Target="../media/image48.svg"/><Relationship Id="rId7" Type="http://schemas.openxmlformats.org/officeDocument/2006/relationships/image" Target="../media/image3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47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13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18" Type="http://schemas.openxmlformats.org/officeDocument/2006/relationships/image" Target="../media/image52.gif"/><Relationship Id="rId3" Type="http://schemas.openxmlformats.org/officeDocument/2006/relationships/image" Target="../media/image48.svg"/><Relationship Id="rId7" Type="http://schemas.openxmlformats.org/officeDocument/2006/relationships/image" Target="../media/image3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47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13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5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22.svg"/><Relationship Id="rId1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3" Type="http://schemas.openxmlformats.org/officeDocument/2006/relationships/image" Target="../media/image48.svg"/><Relationship Id="rId7" Type="http://schemas.openxmlformats.org/officeDocument/2006/relationships/image" Target="../media/image3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47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13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3" Type="http://schemas.openxmlformats.org/officeDocument/2006/relationships/image" Target="../media/image48.svg"/><Relationship Id="rId7" Type="http://schemas.openxmlformats.org/officeDocument/2006/relationships/image" Target="../media/image3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47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13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3" Type="http://schemas.openxmlformats.org/officeDocument/2006/relationships/image" Target="../media/image48.svg"/><Relationship Id="rId7" Type="http://schemas.openxmlformats.org/officeDocument/2006/relationships/image" Target="../media/image3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47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13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3" Type="http://schemas.openxmlformats.org/officeDocument/2006/relationships/image" Target="../media/image48.svg"/><Relationship Id="rId7" Type="http://schemas.openxmlformats.org/officeDocument/2006/relationships/image" Target="../media/image3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47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13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3" Type="http://schemas.openxmlformats.org/officeDocument/2006/relationships/image" Target="../media/image48.svg"/><Relationship Id="rId7" Type="http://schemas.openxmlformats.org/officeDocument/2006/relationships/image" Target="../media/image3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47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13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3" Type="http://schemas.openxmlformats.org/officeDocument/2006/relationships/image" Target="../media/image48.svg"/><Relationship Id="rId7" Type="http://schemas.openxmlformats.org/officeDocument/2006/relationships/image" Target="../media/image3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47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13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54.svg"/><Relationship Id="rId7" Type="http://schemas.openxmlformats.org/officeDocument/2006/relationships/image" Target="../media/image31.svg"/><Relationship Id="rId12" Type="http://schemas.openxmlformats.org/officeDocument/2006/relationships/image" Target="../media/image12.png"/><Relationship Id="rId17" Type="http://schemas.openxmlformats.org/officeDocument/2006/relationships/image" Target="../media/image19.svg"/><Relationship Id="rId2" Type="http://schemas.openxmlformats.org/officeDocument/2006/relationships/image" Target="../media/image53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55.png"/><Relationship Id="rId3" Type="http://schemas.openxmlformats.org/officeDocument/2006/relationships/image" Target="../media/image54.svg"/><Relationship Id="rId7" Type="http://schemas.openxmlformats.org/officeDocument/2006/relationships/image" Target="../media/image31.svg"/><Relationship Id="rId12" Type="http://schemas.openxmlformats.org/officeDocument/2006/relationships/image" Target="../media/image12.png"/><Relationship Id="rId17" Type="http://schemas.openxmlformats.org/officeDocument/2006/relationships/image" Target="../media/image19.svg"/><Relationship Id="rId2" Type="http://schemas.openxmlformats.org/officeDocument/2006/relationships/image" Target="../media/image53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54.svg"/><Relationship Id="rId7" Type="http://schemas.openxmlformats.org/officeDocument/2006/relationships/image" Target="../media/image31.svg"/><Relationship Id="rId12" Type="http://schemas.openxmlformats.org/officeDocument/2006/relationships/image" Target="../media/image12.png"/><Relationship Id="rId17" Type="http://schemas.openxmlformats.org/officeDocument/2006/relationships/image" Target="../media/image19.svg"/><Relationship Id="rId2" Type="http://schemas.openxmlformats.org/officeDocument/2006/relationships/image" Target="../media/image53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54.svg"/><Relationship Id="rId7" Type="http://schemas.openxmlformats.org/officeDocument/2006/relationships/image" Target="../media/image31.svg"/><Relationship Id="rId12" Type="http://schemas.openxmlformats.org/officeDocument/2006/relationships/image" Target="../media/image12.png"/><Relationship Id="rId17" Type="http://schemas.openxmlformats.org/officeDocument/2006/relationships/image" Target="../media/image19.svg"/><Relationship Id="rId2" Type="http://schemas.openxmlformats.org/officeDocument/2006/relationships/image" Target="../media/image53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6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22.svg"/><Relationship Id="rId1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54.svg"/><Relationship Id="rId7" Type="http://schemas.openxmlformats.org/officeDocument/2006/relationships/image" Target="../media/image31.svg"/><Relationship Id="rId12" Type="http://schemas.openxmlformats.org/officeDocument/2006/relationships/image" Target="../media/image12.png"/><Relationship Id="rId17" Type="http://schemas.openxmlformats.org/officeDocument/2006/relationships/image" Target="../media/image19.svg"/><Relationship Id="rId2" Type="http://schemas.openxmlformats.org/officeDocument/2006/relationships/image" Target="../media/image53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56.png"/><Relationship Id="rId3" Type="http://schemas.openxmlformats.org/officeDocument/2006/relationships/image" Target="../media/image54.svg"/><Relationship Id="rId7" Type="http://schemas.openxmlformats.org/officeDocument/2006/relationships/image" Target="../media/image31.svg"/><Relationship Id="rId12" Type="http://schemas.openxmlformats.org/officeDocument/2006/relationships/image" Target="../media/image12.png"/><Relationship Id="rId17" Type="http://schemas.openxmlformats.org/officeDocument/2006/relationships/image" Target="../media/image19.svg"/><Relationship Id="rId2" Type="http://schemas.openxmlformats.org/officeDocument/2006/relationships/image" Target="../media/image53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57.jpeg"/><Relationship Id="rId3" Type="http://schemas.openxmlformats.org/officeDocument/2006/relationships/image" Target="../media/image54.svg"/><Relationship Id="rId7" Type="http://schemas.openxmlformats.org/officeDocument/2006/relationships/image" Target="../media/image31.svg"/><Relationship Id="rId12" Type="http://schemas.openxmlformats.org/officeDocument/2006/relationships/image" Target="../media/image12.png"/><Relationship Id="rId17" Type="http://schemas.openxmlformats.org/officeDocument/2006/relationships/image" Target="../media/image19.svg"/><Relationship Id="rId2" Type="http://schemas.openxmlformats.org/officeDocument/2006/relationships/image" Target="../media/image53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58.png"/><Relationship Id="rId3" Type="http://schemas.openxmlformats.org/officeDocument/2006/relationships/image" Target="../media/image54.svg"/><Relationship Id="rId7" Type="http://schemas.openxmlformats.org/officeDocument/2006/relationships/image" Target="../media/image31.svg"/><Relationship Id="rId12" Type="http://schemas.openxmlformats.org/officeDocument/2006/relationships/image" Target="../media/image12.png"/><Relationship Id="rId17" Type="http://schemas.openxmlformats.org/officeDocument/2006/relationships/image" Target="../media/image19.svg"/><Relationship Id="rId2" Type="http://schemas.openxmlformats.org/officeDocument/2006/relationships/image" Target="../media/image53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54.svg"/><Relationship Id="rId7" Type="http://schemas.openxmlformats.org/officeDocument/2006/relationships/image" Target="../media/image31.svg"/><Relationship Id="rId12" Type="http://schemas.openxmlformats.org/officeDocument/2006/relationships/image" Target="../media/image12.png"/><Relationship Id="rId17" Type="http://schemas.openxmlformats.org/officeDocument/2006/relationships/image" Target="../media/image19.svg"/><Relationship Id="rId2" Type="http://schemas.openxmlformats.org/officeDocument/2006/relationships/image" Target="../media/image53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59.jpeg"/><Relationship Id="rId3" Type="http://schemas.openxmlformats.org/officeDocument/2006/relationships/image" Target="../media/image54.svg"/><Relationship Id="rId7" Type="http://schemas.openxmlformats.org/officeDocument/2006/relationships/image" Target="../media/image31.svg"/><Relationship Id="rId12" Type="http://schemas.openxmlformats.org/officeDocument/2006/relationships/image" Target="../media/image12.png"/><Relationship Id="rId17" Type="http://schemas.openxmlformats.org/officeDocument/2006/relationships/image" Target="../media/image19.svg"/><Relationship Id="rId2" Type="http://schemas.openxmlformats.org/officeDocument/2006/relationships/image" Target="../media/image53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54.svg"/><Relationship Id="rId7" Type="http://schemas.openxmlformats.org/officeDocument/2006/relationships/image" Target="../media/image31.svg"/><Relationship Id="rId12" Type="http://schemas.openxmlformats.org/officeDocument/2006/relationships/image" Target="../media/image12.png"/><Relationship Id="rId17" Type="http://schemas.openxmlformats.org/officeDocument/2006/relationships/image" Target="../media/image19.svg"/><Relationship Id="rId2" Type="http://schemas.openxmlformats.org/officeDocument/2006/relationships/image" Target="../media/image53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54.svg"/><Relationship Id="rId7" Type="http://schemas.openxmlformats.org/officeDocument/2006/relationships/image" Target="../media/image31.svg"/><Relationship Id="rId12" Type="http://schemas.openxmlformats.org/officeDocument/2006/relationships/image" Target="../media/image12.png"/><Relationship Id="rId17" Type="http://schemas.openxmlformats.org/officeDocument/2006/relationships/image" Target="../media/image19.svg"/><Relationship Id="rId2" Type="http://schemas.openxmlformats.org/officeDocument/2006/relationships/image" Target="../media/image53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54.svg"/><Relationship Id="rId7" Type="http://schemas.openxmlformats.org/officeDocument/2006/relationships/image" Target="../media/image31.svg"/><Relationship Id="rId12" Type="http://schemas.openxmlformats.org/officeDocument/2006/relationships/image" Target="../media/image12.png"/><Relationship Id="rId17" Type="http://schemas.openxmlformats.org/officeDocument/2006/relationships/image" Target="../media/image19.svg"/><Relationship Id="rId2" Type="http://schemas.openxmlformats.org/officeDocument/2006/relationships/image" Target="../media/image53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54.svg"/><Relationship Id="rId7" Type="http://schemas.openxmlformats.org/officeDocument/2006/relationships/image" Target="../media/image31.svg"/><Relationship Id="rId12" Type="http://schemas.openxmlformats.org/officeDocument/2006/relationships/image" Target="../media/image12.png"/><Relationship Id="rId17" Type="http://schemas.openxmlformats.org/officeDocument/2006/relationships/image" Target="../media/image19.svg"/><Relationship Id="rId2" Type="http://schemas.openxmlformats.org/officeDocument/2006/relationships/image" Target="../media/image53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7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22.svg"/><Relationship Id="rId1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54.svg"/><Relationship Id="rId7" Type="http://schemas.openxmlformats.org/officeDocument/2006/relationships/image" Target="../media/image31.svg"/><Relationship Id="rId12" Type="http://schemas.openxmlformats.org/officeDocument/2006/relationships/image" Target="../media/image12.png"/><Relationship Id="rId17" Type="http://schemas.openxmlformats.org/officeDocument/2006/relationships/image" Target="../media/image19.svg"/><Relationship Id="rId2" Type="http://schemas.openxmlformats.org/officeDocument/2006/relationships/image" Target="../media/image53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60.png"/><Relationship Id="rId3" Type="http://schemas.openxmlformats.org/officeDocument/2006/relationships/image" Target="../media/image54.svg"/><Relationship Id="rId7" Type="http://schemas.openxmlformats.org/officeDocument/2006/relationships/image" Target="../media/image31.svg"/><Relationship Id="rId12" Type="http://schemas.openxmlformats.org/officeDocument/2006/relationships/image" Target="../media/image12.png"/><Relationship Id="rId17" Type="http://schemas.openxmlformats.org/officeDocument/2006/relationships/image" Target="../media/image19.svg"/><Relationship Id="rId2" Type="http://schemas.openxmlformats.org/officeDocument/2006/relationships/image" Target="../media/image53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54.svg"/><Relationship Id="rId7" Type="http://schemas.openxmlformats.org/officeDocument/2006/relationships/image" Target="../media/image31.svg"/><Relationship Id="rId12" Type="http://schemas.openxmlformats.org/officeDocument/2006/relationships/image" Target="../media/image12.png"/><Relationship Id="rId17" Type="http://schemas.openxmlformats.org/officeDocument/2006/relationships/image" Target="../media/image19.svg"/><Relationship Id="rId2" Type="http://schemas.openxmlformats.org/officeDocument/2006/relationships/image" Target="../media/image53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61.png"/><Relationship Id="rId3" Type="http://schemas.openxmlformats.org/officeDocument/2006/relationships/image" Target="../media/image54.svg"/><Relationship Id="rId7" Type="http://schemas.openxmlformats.org/officeDocument/2006/relationships/image" Target="../media/image31.svg"/><Relationship Id="rId12" Type="http://schemas.openxmlformats.org/officeDocument/2006/relationships/image" Target="../media/image12.png"/><Relationship Id="rId17" Type="http://schemas.openxmlformats.org/officeDocument/2006/relationships/image" Target="../media/image19.svg"/><Relationship Id="rId2" Type="http://schemas.openxmlformats.org/officeDocument/2006/relationships/image" Target="../media/image53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54.svg"/><Relationship Id="rId7" Type="http://schemas.openxmlformats.org/officeDocument/2006/relationships/image" Target="../media/image31.svg"/><Relationship Id="rId12" Type="http://schemas.openxmlformats.org/officeDocument/2006/relationships/image" Target="../media/image12.png"/><Relationship Id="rId17" Type="http://schemas.openxmlformats.org/officeDocument/2006/relationships/image" Target="../media/image19.svg"/><Relationship Id="rId2" Type="http://schemas.openxmlformats.org/officeDocument/2006/relationships/image" Target="../media/image53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54.svg"/><Relationship Id="rId7" Type="http://schemas.openxmlformats.org/officeDocument/2006/relationships/image" Target="../media/image31.svg"/><Relationship Id="rId12" Type="http://schemas.openxmlformats.org/officeDocument/2006/relationships/image" Target="../media/image12.png"/><Relationship Id="rId17" Type="http://schemas.openxmlformats.org/officeDocument/2006/relationships/image" Target="../media/image19.svg"/><Relationship Id="rId2" Type="http://schemas.openxmlformats.org/officeDocument/2006/relationships/image" Target="../media/image53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63.svg"/><Relationship Id="rId7" Type="http://schemas.openxmlformats.org/officeDocument/2006/relationships/image" Target="../media/image31.svg"/><Relationship Id="rId12" Type="http://schemas.openxmlformats.org/officeDocument/2006/relationships/image" Target="../media/image12.png"/><Relationship Id="rId17" Type="http://schemas.openxmlformats.org/officeDocument/2006/relationships/image" Target="../media/image19.svg"/><Relationship Id="rId2" Type="http://schemas.openxmlformats.org/officeDocument/2006/relationships/image" Target="../media/image62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21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63.svg"/><Relationship Id="rId7" Type="http://schemas.openxmlformats.org/officeDocument/2006/relationships/image" Target="../media/image31.svg"/><Relationship Id="rId12" Type="http://schemas.openxmlformats.org/officeDocument/2006/relationships/image" Target="../media/image12.png"/><Relationship Id="rId17" Type="http://schemas.openxmlformats.org/officeDocument/2006/relationships/image" Target="../media/image19.svg"/><Relationship Id="rId2" Type="http://schemas.openxmlformats.org/officeDocument/2006/relationships/image" Target="../media/image62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21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63.svg"/><Relationship Id="rId7" Type="http://schemas.openxmlformats.org/officeDocument/2006/relationships/image" Target="../media/image31.svg"/><Relationship Id="rId12" Type="http://schemas.openxmlformats.org/officeDocument/2006/relationships/image" Target="../media/image12.png"/><Relationship Id="rId17" Type="http://schemas.openxmlformats.org/officeDocument/2006/relationships/image" Target="../media/image19.svg"/><Relationship Id="rId2" Type="http://schemas.openxmlformats.org/officeDocument/2006/relationships/image" Target="../media/image62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21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64.png"/><Relationship Id="rId3" Type="http://schemas.openxmlformats.org/officeDocument/2006/relationships/image" Target="../media/image63.svg"/><Relationship Id="rId7" Type="http://schemas.openxmlformats.org/officeDocument/2006/relationships/image" Target="../media/image31.svg"/><Relationship Id="rId12" Type="http://schemas.openxmlformats.org/officeDocument/2006/relationships/image" Target="../media/image12.png"/><Relationship Id="rId17" Type="http://schemas.openxmlformats.org/officeDocument/2006/relationships/image" Target="../media/image19.svg"/><Relationship Id="rId2" Type="http://schemas.openxmlformats.org/officeDocument/2006/relationships/image" Target="../media/image62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21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22.svg"/><Relationship Id="rId14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65.png"/><Relationship Id="rId3" Type="http://schemas.openxmlformats.org/officeDocument/2006/relationships/image" Target="../media/image63.svg"/><Relationship Id="rId7" Type="http://schemas.openxmlformats.org/officeDocument/2006/relationships/image" Target="../media/image31.svg"/><Relationship Id="rId12" Type="http://schemas.openxmlformats.org/officeDocument/2006/relationships/image" Target="../media/image12.png"/><Relationship Id="rId17" Type="http://schemas.openxmlformats.org/officeDocument/2006/relationships/image" Target="../media/image19.svg"/><Relationship Id="rId2" Type="http://schemas.openxmlformats.org/officeDocument/2006/relationships/image" Target="../media/image62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21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63.svg"/><Relationship Id="rId7" Type="http://schemas.openxmlformats.org/officeDocument/2006/relationships/image" Target="../media/image31.svg"/><Relationship Id="rId12" Type="http://schemas.openxmlformats.org/officeDocument/2006/relationships/image" Target="../media/image12.png"/><Relationship Id="rId17" Type="http://schemas.openxmlformats.org/officeDocument/2006/relationships/image" Target="../media/image19.svg"/><Relationship Id="rId2" Type="http://schemas.openxmlformats.org/officeDocument/2006/relationships/image" Target="../media/image62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21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66.png"/><Relationship Id="rId3" Type="http://schemas.openxmlformats.org/officeDocument/2006/relationships/image" Target="../media/image63.svg"/><Relationship Id="rId7" Type="http://schemas.openxmlformats.org/officeDocument/2006/relationships/image" Target="../media/image31.svg"/><Relationship Id="rId12" Type="http://schemas.openxmlformats.org/officeDocument/2006/relationships/image" Target="../media/image12.png"/><Relationship Id="rId17" Type="http://schemas.openxmlformats.org/officeDocument/2006/relationships/image" Target="../media/image19.svg"/><Relationship Id="rId2" Type="http://schemas.openxmlformats.org/officeDocument/2006/relationships/image" Target="../media/image62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21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63.svg"/><Relationship Id="rId7" Type="http://schemas.openxmlformats.org/officeDocument/2006/relationships/image" Target="../media/image31.svg"/><Relationship Id="rId12" Type="http://schemas.openxmlformats.org/officeDocument/2006/relationships/image" Target="../media/image12.png"/><Relationship Id="rId17" Type="http://schemas.openxmlformats.org/officeDocument/2006/relationships/image" Target="../media/image19.svg"/><Relationship Id="rId2" Type="http://schemas.openxmlformats.org/officeDocument/2006/relationships/image" Target="../media/image62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21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63.svg"/><Relationship Id="rId7" Type="http://schemas.openxmlformats.org/officeDocument/2006/relationships/image" Target="../media/image31.svg"/><Relationship Id="rId12" Type="http://schemas.openxmlformats.org/officeDocument/2006/relationships/image" Target="../media/image12.png"/><Relationship Id="rId17" Type="http://schemas.openxmlformats.org/officeDocument/2006/relationships/image" Target="../media/image19.svg"/><Relationship Id="rId2" Type="http://schemas.openxmlformats.org/officeDocument/2006/relationships/image" Target="../media/image62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21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63.svg"/><Relationship Id="rId7" Type="http://schemas.openxmlformats.org/officeDocument/2006/relationships/image" Target="../media/image31.svg"/><Relationship Id="rId12" Type="http://schemas.openxmlformats.org/officeDocument/2006/relationships/image" Target="../media/image12.png"/><Relationship Id="rId17" Type="http://schemas.openxmlformats.org/officeDocument/2006/relationships/image" Target="../media/image19.svg"/><Relationship Id="rId2" Type="http://schemas.openxmlformats.org/officeDocument/2006/relationships/image" Target="../media/image62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21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63.svg"/><Relationship Id="rId7" Type="http://schemas.openxmlformats.org/officeDocument/2006/relationships/image" Target="../media/image31.svg"/><Relationship Id="rId12" Type="http://schemas.openxmlformats.org/officeDocument/2006/relationships/image" Target="../media/image12.png"/><Relationship Id="rId17" Type="http://schemas.openxmlformats.org/officeDocument/2006/relationships/image" Target="../media/image19.svg"/><Relationship Id="rId2" Type="http://schemas.openxmlformats.org/officeDocument/2006/relationships/image" Target="../media/image62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21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63.svg"/><Relationship Id="rId7" Type="http://schemas.openxmlformats.org/officeDocument/2006/relationships/image" Target="../media/image31.svg"/><Relationship Id="rId12" Type="http://schemas.openxmlformats.org/officeDocument/2006/relationships/image" Target="../media/image12.png"/><Relationship Id="rId17" Type="http://schemas.openxmlformats.org/officeDocument/2006/relationships/image" Target="../media/image19.svg"/><Relationship Id="rId2" Type="http://schemas.openxmlformats.org/officeDocument/2006/relationships/image" Target="../media/image62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21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63.svg"/><Relationship Id="rId7" Type="http://schemas.openxmlformats.org/officeDocument/2006/relationships/image" Target="../media/image31.svg"/><Relationship Id="rId12" Type="http://schemas.openxmlformats.org/officeDocument/2006/relationships/image" Target="../media/image12.png"/><Relationship Id="rId17" Type="http://schemas.openxmlformats.org/officeDocument/2006/relationships/image" Target="../media/image19.svg"/><Relationship Id="rId2" Type="http://schemas.openxmlformats.org/officeDocument/2006/relationships/image" Target="../media/image62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21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63.svg"/><Relationship Id="rId7" Type="http://schemas.openxmlformats.org/officeDocument/2006/relationships/image" Target="../media/image31.svg"/><Relationship Id="rId12" Type="http://schemas.openxmlformats.org/officeDocument/2006/relationships/image" Target="../media/image12.png"/><Relationship Id="rId17" Type="http://schemas.openxmlformats.org/officeDocument/2006/relationships/image" Target="../media/image19.svg"/><Relationship Id="rId2" Type="http://schemas.openxmlformats.org/officeDocument/2006/relationships/image" Target="../media/image62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2.svg"/><Relationship Id="rId5" Type="http://schemas.openxmlformats.org/officeDocument/2006/relationships/image" Target="../media/image21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Wideo 5" title="Związki chemiczne">
            <a:hlinkClick r:id="" action="ppaction://media"/>
            <a:extLst>
              <a:ext uri="{FF2B5EF4-FFF2-40B4-BE49-F238E27FC236}">
                <a16:creationId xmlns:a16="http://schemas.microsoft.com/office/drawing/2014/main" id="{D4FCA40A-B870-AECE-0E77-EAF69EA2F8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Dowolny kształt 8">
            <a:extLst>
              <a:ext uri="{FF2B5EF4-FFF2-40B4-BE49-F238E27FC236}">
                <a16:creationId xmlns:a16="http://schemas.microsoft.com/office/drawing/2014/main" id="{F75F1157-CB13-F31D-763B-A0670A3114C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custGeom>
            <a:avLst/>
            <a:gdLst>
              <a:gd name="connsiteX0" fmla="*/ 1959112 w 12192000"/>
              <a:gd name="connsiteY0" fmla="*/ 2543628 h 6858000"/>
              <a:gd name="connsiteX1" fmla="*/ 1811547 w 12192000"/>
              <a:gd name="connsiteY1" fmla="*/ 2691193 h 6858000"/>
              <a:gd name="connsiteX2" fmla="*/ 1811547 w 12192000"/>
              <a:gd name="connsiteY2" fmla="*/ 3281435 h 6858000"/>
              <a:gd name="connsiteX3" fmla="*/ 1959112 w 12192000"/>
              <a:gd name="connsiteY3" fmla="*/ 3429000 h 6858000"/>
              <a:gd name="connsiteX4" fmla="*/ 9859077 w 12192000"/>
              <a:gd name="connsiteY4" fmla="*/ 3429000 h 6858000"/>
              <a:gd name="connsiteX5" fmla="*/ 10006642 w 12192000"/>
              <a:gd name="connsiteY5" fmla="*/ 3281435 h 6858000"/>
              <a:gd name="connsiteX6" fmla="*/ 10006642 w 12192000"/>
              <a:gd name="connsiteY6" fmla="*/ 2691193 h 6858000"/>
              <a:gd name="connsiteX7" fmla="*/ 9859077 w 12192000"/>
              <a:gd name="connsiteY7" fmla="*/ 2543628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959112" y="2543628"/>
                </a:moveTo>
                <a:cubicBezTo>
                  <a:pt x="1877614" y="2543628"/>
                  <a:pt x="1811547" y="2609695"/>
                  <a:pt x="1811547" y="2691193"/>
                </a:cubicBezTo>
                <a:lnTo>
                  <a:pt x="1811547" y="3281435"/>
                </a:lnTo>
                <a:cubicBezTo>
                  <a:pt x="1811547" y="3362933"/>
                  <a:pt x="1877614" y="3429000"/>
                  <a:pt x="1959112" y="3429000"/>
                </a:cubicBezTo>
                <a:lnTo>
                  <a:pt x="9859077" y="3429000"/>
                </a:lnTo>
                <a:cubicBezTo>
                  <a:pt x="9940575" y="3429000"/>
                  <a:pt x="10006642" y="3362933"/>
                  <a:pt x="10006642" y="3281435"/>
                </a:cubicBezTo>
                <a:lnTo>
                  <a:pt x="10006642" y="2691193"/>
                </a:lnTo>
                <a:cubicBezTo>
                  <a:pt x="10006642" y="2609695"/>
                  <a:pt x="9940575" y="2543628"/>
                  <a:pt x="9859077" y="254362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10" name="Tytuł 66">
            <a:extLst>
              <a:ext uri="{FF2B5EF4-FFF2-40B4-BE49-F238E27FC236}">
                <a16:creationId xmlns:a16="http://schemas.microsoft.com/office/drawing/2014/main" id="{BCEE2D96-3AF3-46F0-6533-C2466327D849}"/>
              </a:ext>
            </a:extLst>
          </p:cNvPr>
          <p:cNvSpPr txBox="1">
            <a:spLocks/>
          </p:cNvSpPr>
          <p:nvPr/>
        </p:nvSpPr>
        <p:spPr>
          <a:xfrm>
            <a:off x="0" y="3720339"/>
            <a:ext cx="9144000" cy="671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200" dirty="0">
                <a:solidFill>
                  <a:schemeClr val="bg1">
                    <a:lumMod val="85000"/>
                  </a:schemeClr>
                </a:solidFill>
              </a:rPr>
              <a:t>Paweł Dąbrowski-Tumański</a:t>
            </a:r>
          </a:p>
        </p:txBody>
      </p:sp>
      <p:sp>
        <p:nvSpPr>
          <p:cNvPr id="11" name="Tytuł 66">
            <a:extLst>
              <a:ext uri="{FF2B5EF4-FFF2-40B4-BE49-F238E27FC236}">
                <a16:creationId xmlns:a16="http://schemas.microsoft.com/office/drawing/2014/main" id="{A080CCB3-2F9E-A093-C091-536F4ED88EC7}"/>
              </a:ext>
            </a:extLst>
          </p:cNvPr>
          <p:cNvSpPr txBox="1">
            <a:spLocks/>
          </p:cNvSpPr>
          <p:nvPr/>
        </p:nvSpPr>
        <p:spPr>
          <a:xfrm>
            <a:off x="0" y="4164955"/>
            <a:ext cx="9144000" cy="671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200" dirty="0" err="1">
                <a:solidFill>
                  <a:schemeClr val="bg1">
                    <a:lumMod val="85000"/>
                  </a:schemeClr>
                </a:solidFill>
              </a:rPr>
              <a:t>MiNI</a:t>
            </a:r>
            <a:r>
              <a:rPr lang="pl-PL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pl-PL" sz="3200" dirty="0" err="1">
                <a:solidFill>
                  <a:schemeClr val="bg1">
                    <a:lumMod val="85000"/>
                  </a:schemeClr>
                </a:solidFill>
              </a:rPr>
              <a:t>Lecture</a:t>
            </a:r>
            <a:r>
              <a:rPr lang="pl-PL" sz="32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pl-PL" sz="3200" dirty="0" err="1">
                <a:solidFill>
                  <a:schemeClr val="bg1">
                    <a:lumMod val="85000"/>
                  </a:schemeClr>
                </a:solidFill>
              </a:rPr>
              <a:t>Definitely</a:t>
            </a:r>
            <a:r>
              <a:rPr lang="pl-PL" sz="3200" dirty="0">
                <a:solidFill>
                  <a:schemeClr val="bg1">
                    <a:lumMod val="85000"/>
                  </a:schemeClr>
                </a:solidFill>
              </a:rPr>
              <a:t> Winter 2026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AE3F83C6-C7C5-82D3-6A2A-EC15244CA110}"/>
              </a:ext>
            </a:extLst>
          </p:cNvPr>
          <p:cNvSpPr txBox="1"/>
          <p:nvPr/>
        </p:nvSpPr>
        <p:spPr>
          <a:xfrm>
            <a:off x="2253344" y="1845851"/>
            <a:ext cx="5207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4400" dirty="0" err="1">
                <a:solidFill>
                  <a:schemeClr val="bg1"/>
                </a:solidFill>
              </a:rPr>
              <a:t>Intro</a:t>
            </a:r>
            <a:r>
              <a:rPr lang="pl-PL" sz="4400" dirty="0">
                <a:solidFill>
                  <a:schemeClr val="bg1"/>
                </a:solidFill>
              </a:rPr>
              <a:t> to </a:t>
            </a:r>
            <a:r>
              <a:rPr lang="pl-PL" sz="4400" dirty="0" err="1">
                <a:solidFill>
                  <a:schemeClr val="bg1"/>
                </a:solidFill>
              </a:rPr>
              <a:t>Molecules</a:t>
            </a:r>
            <a:endParaRPr lang="pl-PL" sz="4400" dirty="0">
              <a:solidFill>
                <a:schemeClr val="bg1"/>
              </a:solidFill>
            </a:endParaRPr>
          </a:p>
        </p:txBody>
      </p:sp>
      <p:pic>
        <p:nvPicPr>
          <p:cNvPr id="8" name="Grafika 7" descr="Probówki z wypełnieniem pełnym">
            <a:extLst>
              <a:ext uri="{FF2B5EF4-FFF2-40B4-BE49-F238E27FC236}">
                <a16:creationId xmlns:a16="http://schemas.microsoft.com/office/drawing/2014/main" id="{BE855B5D-39E1-7769-E10B-D22D5A049A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04794" y="1923200"/>
            <a:ext cx="671716" cy="6717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Dowolny kształt 55">
            <a:extLst>
              <a:ext uri="{FF2B5EF4-FFF2-40B4-BE49-F238E27FC236}">
                <a16:creationId xmlns:a16="http://schemas.microsoft.com/office/drawing/2014/main" id="{510DB6E6-15B0-F6E5-AA95-A118554DECC2}"/>
              </a:ext>
            </a:extLst>
          </p:cNvPr>
          <p:cNvSpPr/>
          <p:nvPr/>
        </p:nvSpPr>
        <p:spPr>
          <a:xfrm>
            <a:off x="-29359" y="-5280681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2" name="TitleBox"/>
          <p:cNvSpPr txBox="1"/>
          <p:nvPr/>
        </p:nvSpPr>
        <p:spPr>
          <a:xfrm>
            <a:off x="1704411" y="182880"/>
            <a:ext cx="664957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W</a:t>
            </a:r>
            <a:r>
              <a:rPr sz="3200" dirty="0">
                <a:solidFill>
                  <a:srgbClr val="000000"/>
                </a:solidFill>
              </a:rPr>
              <a:t>HAT DOES IT MEAN </a:t>
            </a:r>
            <a:r>
              <a:rPr lang="pl-PL" sz="3200" dirty="0">
                <a:solidFill>
                  <a:srgbClr val="000000"/>
                </a:solidFill>
              </a:rPr>
              <a:t>"</a:t>
            </a:r>
            <a:r>
              <a:rPr sz="3200" dirty="0">
                <a:solidFill>
                  <a:srgbClr val="000000"/>
                </a:solidFill>
              </a:rPr>
              <a:t>THE SAME</a:t>
            </a:r>
            <a:r>
              <a:rPr lang="pl-PL" sz="3200" dirty="0">
                <a:solidFill>
                  <a:srgbClr val="000000"/>
                </a:solidFill>
              </a:rPr>
              <a:t>"</a:t>
            </a:r>
            <a:r>
              <a:rPr sz="3200" dirty="0">
                <a:solidFill>
                  <a:srgbClr val="000000"/>
                </a:solidFill>
              </a:rPr>
              <a:t>?</a:t>
            </a:r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78DA80EF-B7E7-F555-D64B-38DDA4B67B29}"/>
              </a:ext>
            </a:extLst>
          </p:cNvPr>
          <p:cNvGrpSpPr/>
          <p:nvPr/>
        </p:nvGrpSpPr>
        <p:grpSpPr>
          <a:xfrm>
            <a:off x="546385" y="719194"/>
            <a:ext cx="612000" cy="612000"/>
            <a:chOff x="513727" y="717311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0432E66D-E580-12CF-3B4E-ED62FCF71791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51521411-B76A-A8AE-1995-C0A5EDC33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32" name="Grupa 31">
            <a:extLst>
              <a:ext uri="{FF2B5EF4-FFF2-40B4-BE49-F238E27FC236}">
                <a16:creationId xmlns:a16="http://schemas.microsoft.com/office/drawing/2014/main" id="{B52E4738-18BD-42D6-3FDB-F61B48B68930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E88A17D8-31CF-8A0F-7FC7-A9A24891CB17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4" name="Grafika 33" descr="Wyjście z wypełnieniem pełnym">
              <a:extLst>
                <a:ext uri="{FF2B5EF4-FFF2-40B4-BE49-F238E27FC236}">
                  <a16:creationId xmlns:a16="http://schemas.microsoft.com/office/drawing/2014/main" id="{693FBCE9-6B53-8943-F94C-0932D58C1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35" name="Grupa 34">
            <a:extLst>
              <a:ext uri="{FF2B5EF4-FFF2-40B4-BE49-F238E27FC236}">
                <a16:creationId xmlns:a16="http://schemas.microsoft.com/office/drawing/2014/main" id="{6CF029EB-D2D4-75FC-B7B4-459832DE19E7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11B40824-C9FE-0719-12E6-B8EA9BC31302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7" name="Grafika 36" descr="Wejście z wypełnieniem pełnym">
              <a:extLst>
                <a:ext uri="{FF2B5EF4-FFF2-40B4-BE49-F238E27FC236}">
                  <a16:creationId xmlns:a16="http://schemas.microsoft.com/office/drawing/2014/main" id="{3962C981-07D6-AB9F-A00C-9572335C9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2B360E56-536E-FA75-7AAF-DB8167F031FC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30824816-D33E-3662-B33A-41F9D61355A1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0" name="Grafika 39" descr="Linijka z wypełnieniem pełnym">
              <a:extLst>
                <a:ext uri="{FF2B5EF4-FFF2-40B4-BE49-F238E27FC236}">
                  <a16:creationId xmlns:a16="http://schemas.microsoft.com/office/drawing/2014/main" id="{F647800B-BF32-7C7F-3C7A-7E7CB3510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0FAB616D-8143-6825-C088-174E50B82338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CD0A40A4-C166-D66C-39B8-2A524FF188E7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3" name="Grafika 42" descr="Sieć z wypełnieniem pełnym">
              <a:extLst>
                <a:ext uri="{FF2B5EF4-FFF2-40B4-BE49-F238E27FC236}">
                  <a16:creationId xmlns:a16="http://schemas.microsoft.com/office/drawing/2014/main" id="{6C234379-FF3A-A5C0-81AD-E22867671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A6C07CA9-6155-B0F9-B0A6-1E55D82BDEE9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37F2A063-CC7D-AC08-AAB5-E3B3564FC769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Odcisk palca z wypełnieniem pełnym">
              <a:extLst>
                <a:ext uri="{FF2B5EF4-FFF2-40B4-BE49-F238E27FC236}">
                  <a16:creationId xmlns:a16="http://schemas.microsoft.com/office/drawing/2014/main" id="{D4FD2A18-C836-8455-D0F5-3B9D1F4B6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A366B87C-7D6D-D4A8-BD72-58DFA12400A2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94148249-B6E9-3050-D2D3-C031C14AE9D7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2" name="Grafika 51" descr="Yin i yang z wypełnieniem pełnym">
              <a:extLst>
                <a:ext uri="{FF2B5EF4-FFF2-40B4-BE49-F238E27FC236}">
                  <a16:creationId xmlns:a16="http://schemas.microsoft.com/office/drawing/2014/main" id="{A50F6220-5F4C-0218-BD45-17E1BBD38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96508EE6-4FA4-995C-834D-80D35D5F7144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9BC61208-9E91-222F-2867-2D3E6536ABCE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5" name="Grafika 54" descr="Baza danych z wypełnieniem pełnym">
              <a:extLst>
                <a:ext uri="{FF2B5EF4-FFF2-40B4-BE49-F238E27FC236}">
                  <a16:creationId xmlns:a16="http://schemas.microsoft.com/office/drawing/2014/main" id="{5361A762-E645-C8E3-DE23-D98CA8263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  <p:pic>
        <p:nvPicPr>
          <p:cNvPr id="3076" name="Picture 4" descr="Types of Isomers: Constitutional Isomers, Stereoisomers, Enantiomers ...">
            <a:extLst>
              <a:ext uri="{FF2B5EF4-FFF2-40B4-BE49-F238E27FC236}">
                <a16:creationId xmlns:a16="http://schemas.microsoft.com/office/drawing/2014/main" id="{B0A8D4F5-3D2A-EC4B-5E32-71B0218FE9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3" b="28741"/>
          <a:stretch>
            <a:fillRect/>
          </a:stretch>
        </p:blipFill>
        <p:spPr bwMode="auto">
          <a:xfrm>
            <a:off x="1185890" y="969910"/>
            <a:ext cx="7934406" cy="190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13.1: Tautomers - Chemistry LibreTexts">
            <a:extLst>
              <a:ext uri="{FF2B5EF4-FFF2-40B4-BE49-F238E27FC236}">
                <a16:creationId xmlns:a16="http://schemas.microsoft.com/office/drawing/2014/main" id="{48C93E8F-FBDE-149A-1025-CDA7AE6537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324" b="22875"/>
          <a:stretch>
            <a:fillRect/>
          </a:stretch>
        </p:blipFill>
        <p:spPr bwMode="auto">
          <a:xfrm>
            <a:off x="1432799" y="3005428"/>
            <a:ext cx="2475173" cy="1778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13.1: Tautomers - Chemistry LibreTexts">
            <a:extLst>
              <a:ext uri="{FF2B5EF4-FFF2-40B4-BE49-F238E27FC236}">
                <a16:creationId xmlns:a16="http://schemas.microsoft.com/office/drawing/2014/main" id="{24D9E2A8-3B6F-6C8E-BC5A-7306E2FC04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36" b="22875"/>
          <a:stretch>
            <a:fillRect/>
          </a:stretch>
        </p:blipFill>
        <p:spPr bwMode="auto">
          <a:xfrm>
            <a:off x="5867401" y="2990320"/>
            <a:ext cx="2915272" cy="1778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C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3831596" y="182880"/>
            <a:ext cx="239520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000000"/>
                </a:solidFill>
              </a:rPr>
              <a:t>D</a:t>
            </a:r>
            <a:r>
              <a:rPr sz="3200" dirty="0">
                <a:solidFill>
                  <a:srgbClr val="000000"/>
                </a:solidFill>
              </a:rPr>
              <a:t>ATABASES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🗂️ Enable storage of millions of molecules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82455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🔍 Facilitate search and similarity comparisons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28039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Support QSAR and ML model training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50999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⚠️ Accuracy depends on data quality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776D4D14-0D50-E245-EC36-83A38F2CDD87}"/>
              </a:ext>
            </a:extLst>
          </p:cNvPr>
          <p:cNvSpPr/>
          <p:nvPr/>
        </p:nvSpPr>
        <p:spPr>
          <a:xfrm>
            <a:off x="-29359" y="-213471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29" name="Grupa 28">
            <a:extLst>
              <a:ext uri="{FF2B5EF4-FFF2-40B4-BE49-F238E27FC236}">
                <a16:creationId xmlns:a16="http://schemas.microsoft.com/office/drawing/2014/main" id="{36878D4C-F730-2C1C-0E0A-044C8DAC22A7}"/>
              </a:ext>
            </a:extLst>
          </p:cNvPr>
          <p:cNvGrpSpPr/>
          <p:nvPr/>
        </p:nvGrpSpPr>
        <p:grpSpPr>
          <a:xfrm>
            <a:off x="516996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70D7903-10A8-9C12-8E1A-05569B17C20C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317AE1F8-D436-2B6E-ADBF-007299C48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  <p:grpSp>
        <p:nvGrpSpPr>
          <p:cNvPr id="32" name="Grupa 31">
            <a:extLst>
              <a:ext uri="{FF2B5EF4-FFF2-40B4-BE49-F238E27FC236}">
                <a16:creationId xmlns:a16="http://schemas.microsoft.com/office/drawing/2014/main" id="{E8137E3B-018B-760C-BD26-7D9E1DE8F62B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11A3B5E1-915E-EC5E-BE16-D184C704AE5F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4" name="Grafika 33" descr="Wyjście z wypełnieniem pełnym">
              <a:extLst>
                <a:ext uri="{FF2B5EF4-FFF2-40B4-BE49-F238E27FC236}">
                  <a16:creationId xmlns:a16="http://schemas.microsoft.com/office/drawing/2014/main" id="{FD678146-997A-BA0B-D940-675A3C53F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35" name="Grupa 34">
            <a:extLst>
              <a:ext uri="{FF2B5EF4-FFF2-40B4-BE49-F238E27FC236}">
                <a16:creationId xmlns:a16="http://schemas.microsoft.com/office/drawing/2014/main" id="{0147155D-4157-EE08-B684-9799786E75A7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17EC685B-15B3-7F34-FF0C-75AC085B297D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7" name="Grafika 36" descr="Wejście z wypełnieniem pełnym">
              <a:extLst>
                <a:ext uri="{FF2B5EF4-FFF2-40B4-BE49-F238E27FC236}">
                  <a16:creationId xmlns:a16="http://schemas.microsoft.com/office/drawing/2014/main" id="{9409D21D-0D89-94BE-FE9E-0E7349D5F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DA9400AF-C574-09BF-F18A-7C7B3D4D75B5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6176E60B-A918-D772-3A78-976E1CD63815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0" name="Grafika 39" descr="Linijka z wypełnieniem pełnym">
              <a:extLst>
                <a:ext uri="{FF2B5EF4-FFF2-40B4-BE49-F238E27FC236}">
                  <a16:creationId xmlns:a16="http://schemas.microsoft.com/office/drawing/2014/main" id="{BEFBD8AB-A2D4-5895-35C6-3184052B4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3580313D-D5A2-976F-A3AB-67ECB08935CB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592A447E-9CB5-EF36-C6D8-2F2B347BD064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3" name="Grafika 42" descr="Sieć z wypełnieniem pełnym">
              <a:extLst>
                <a:ext uri="{FF2B5EF4-FFF2-40B4-BE49-F238E27FC236}">
                  <a16:creationId xmlns:a16="http://schemas.microsoft.com/office/drawing/2014/main" id="{44FAFC4F-300D-1942-2314-8A18E8355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99C040AE-21AA-65B6-4386-62E2080A9997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459D828D-40F7-E0C7-45E3-B230FF728A1B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6" name="Grafika 45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3F3C858B-A6F0-E198-10E5-6A5CAF91F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7C8C86AA-F4BA-BEBB-8660-A9AB113F01FE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0D8EECE0-C047-D370-4806-40A839C6209D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Odcisk palca z wypełnieniem pełnym">
              <a:extLst>
                <a:ext uri="{FF2B5EF4-FFF2-40B4-BE49-F238E27FC236}">
                  <a16:creationId xmlns:a16="http://schemas.microsoft.com/office/drawing/2014/main" id="{A1294DA1-AB31-8017-8C3D-82EF59659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CC275D7F-EB61-7840-7E34-6BF02B0A5E89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0D36538-7C71-26C6-AF76-BD22C9B81DD3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2" name="Grafika 51" descr="Yin i yang z wypełnieniem pełnym">
              <a:extLst>
                <a:ext uri="{FF2B5EF4-FFF2-40B4-BE49-F238E27FC236}">
                  <a16:creationId xmlns:a16="http://schemas.microsoft.com/office/drawing/2014/main" id="{7247725B-ED19-37B1-46C5-BDCC5BA24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C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P</a:t>
            </a:r>
            <a:r>
              <a:rPr sz="3200">
                <a:solidFill>
                  <a:srgbClr val="000000"/>
                </a:solidFill>
              </a:rPr>
              <a:t>UBCHEM: SCALE AND DIVERSITY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🌐 Contains tens of millions of compounds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18141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🧪 Covers broad chemical space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41101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📄 Includes chemical structures, properties, and identifiers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EC5B246C-C5E1-2996-6E97-411790950F10}"/>
              </a:ext>
            </a:extLst>
          </p:cNvPr>
          <p:cNvSpPr/>
          <p:nvPr/>
        </p:nvSpPr>
        <p:spPr>
          <a:xfrm>
            <a:off x="-29359" y="-213471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058175B6-20F5-14DA-75D1-051E52067766}"/>
              </a:ext>
            </a:extLst>
          </p:cNvPr>
          <p:cNvGrpSpPr/>
          <p:nvPr/>
        </p:nvGrpSpPr>
        <p:grpSpPr>
          <a:xfrm>
            <a:off x="516996" y="3850999"/>
            <a:ext cx="612000" cy="612000"/>
            <a:chOff x="516996" y="3788795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9839FC22-8EC3-28CC-6A98-AA4C402EB611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Baza danych z wypełnieniem pełnym">
              <a:extLst>
                <a:ext uri="{FF2B5EF4-FFF2-40B4-BE49-F238E27FC236}">
                  <a16:creationId xmlns:a16="http://schemas.microsoft.com/office/drawing/2014/main" id="{0D1B48AC-9AF8-A7A6-192D-AD6118E5E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EC238464-C09D-2712-BE9D-DBF45C3E20CD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37BBA4B5-EC70-C095-782D-1D0FBD2AF675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596533F5-4181-A727-AEF3-47374492D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6FA4E655-ACDD-8DF9-0219-794E16E7D02B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61AF303F-E056-EBAE-A082-93EAAA560295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5998062A-248F-68CB-C5C4-66D25D269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D2DDA625-BBA9-305E-76FF-2EEE7DF0A57A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F1437017-5F7E-035D-D41D-4E4A60B98474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CA314B7F-EEB0-65A4-5590-8457A26D7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3A61AF8A-D219-4637-A2CC-38F87F6FA36D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F119AC5A-8272-FD56-6F8A-F93DB6BE63DC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Sieć z wypełnieniem pełnym">
              <a:extLst>
                <a:ext uri="{FF2B5EF4-FFF2-40B4-BE49-F238E27FC236}">
                  <a16:creationId xmlns:a16="http://schemas.microsoft.com/office/drawing/2014/main" id="{F49694DE-FEB1-9522-77C7-7A34DFE62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F6B2CB17-854C-6DE4-F111-DA7304EEB8A7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02AB6B56-A646-A266-6E63-2B6695F4B5FD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3AEA35EB-7862-B64F-2CE7-9DCA3C9C3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1B6B07A8-D1F0-01B6-60CA-63F578BD11BE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78845884-4319-0062-18FD-59F91D8D7C64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Odcisk palca z wypełnieniem pełnym">
              <a:extLst>
                <a:ext uri="{FF2B5EF4-FFF2-40B4-BE49-F238E27FC236}">
                  <a16:creationId xmlns:a16="http://schemas.microsoft.com/office/drawing/2014/main" id="{2087D652-DFDC-A583-8DCA-1FCAA5981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0462E0C6-869B-22EE-6308-DDAC291EDD7A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827200C6-27ED-3584-C980-FD4D274D0A11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Yin i yang z wypełnieniem pełnym">
              <a:extLst>
                <a:ext uri="{FF2B5EF4-FFF2-40B4-BE49-F238E27FC236}">
                  <a16:creationId xmlns:a16="http://schemas.microsoft.com/office/drawing/2014/main" id="{DC2C318D-623F-7A92-BF43-F5C68CD3E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C4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D7A3E8-2A78-36F2-2C80-740D51065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B93ADDC4-752D-0456-9D2F-0AD515914E22}"/>
              </a:ext>
            </a:extLst>
          </p:cNvPr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P</a:t>
            </a:r>
            <a:r>
              <a:rPr sz="3200">
                <a:solidFill>
                  <a:srgbClr val="000000"/>
                </a:solidFill>
              </a:rPr>
              <a:t>UBCHEM: SCALE AND DIVERSITY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888ACCF8-DEE1-C7B0-1A3E-06B55CFEA287}"/>
              </a:ext>
            </a:extLst>
          </p:cNvPr>
          <p:cNvSpPr/>
          <p:nvPr/>
        </p:nvSpPr>
        <p:spPr>
          <a:xfrm>
            <a:off x="-29359" y="-213471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4B453A92-D376-B5DE-4C03-FC9D3861B66B}"/>
              </a:ext>
            </a:extLst>
          </p:cNvPr>
          <p:cNvGrpSpPr/>
          <p:nvPr/>
        </p:nvGrpSpPr>
        <p:grpSpPr>
          <a:xfrm>
            <a:off x="516996" y="3850999"/>
            <a:ext cx="612000" cy="612000"/>
            <a:chOff x="516996" y="3788795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B9E7E6BE-828A-2C4F-DC22-6E8F43896491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Baza danych z wypełnieniem pełnym">
              <a:extLst>
                <a:ext uri="{FF2B5EF4-FFF2-40B4-BE49-F238E27FC236}">
                  <a16:creationId xmlns:a16="http://schemas.microsoft.com/office/drawing/2014/main" id="{4DAFCBDB-F9B3-E129-06B3-54B755818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BDAC613F-2FEF-7648-C2D9-738447C73EB2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11D0E840-1CAB-9B80-0FC0-513D32E641B7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C59BBC65-B85B-7105-3BDF-13E2B9364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C926321B-03D9-F26A-F1BC-8063BBC182CD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AC8B4494-A298-534F-A180-DE48464961B9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601BEDBC-3BDB-4F65-BE1C-8D5AF8A99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9ABE0E23-775D-1544-FCEA-3D32BCADBE0C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66A8C195-B270-712E-5024-6FEE81850E3A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F3DF5A58-A9B9-A0D2-A30E-4A31F87B0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DD5FD1D5-E508-9AA3-11E4-1EF5D4AB6151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978CA855-E643-9BC3-4941-BB8AC90AC565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Sieć z wypełnieniem pełnym">
              <a:extLst>
                <a:ext uri="{FF2B5EF4-FFF2-40B4-BE49-F238E27FC236}">
                  <a16:creationId xmlns:a16="http://schemas.microsoft.com/office/drawing/2014/main" id="{6AC92997-E8AE-2AF1-D1DC-DA2AC874A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94551053-DFF5-2978-B880-CA249F6C841C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4AD1F948-97D7-B732-1D81-00D81B11E436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B36744BC-732E-0090-A520-8C364C524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F8C8FF8A-B657-228B-02CC-2EB7A6E48EB2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D0171D3D-61E5-4F4E-46FF-39E25E9C9076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Odcisk palca z wypełnieniem pełnym">
              <a:extLst>
                <a:ext uri="{FF2B5EF4-FFF2-40B4-BE49-F238E27FC236}">
                  <a16:creationId xmlns:a16="http://schemas.microsoft.com/office/drawing/2014/main" id="{AD0AE809-F2D3-443F-72AD-E73B3BA3F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0545BAD6-5DF6-9BBA-90BD-9A6D33D09237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08380AB5-D37B-3BA7-E053-78F30DD5BA86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Yin i yang z wypełnieniem pełnym">
              <a:extLst>
                <a:ext uri="{FF2B5EF4-FFF2-40B4-BE49-F238E27FC236}">
                  <a16:creationId xmlns:a16="http://schemas.microsoft.com/office/drawing/2014/main" id="{57D3B17A-5810-DE39-7826-B870617ED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pic>
        <p:nvPicPr>
          <p:cNvPr id="33" name="Obraz 32" descr="Obraz zawierający tekst, numer, Czcionka, linia&#10;&#10;Zawartość wygenerowana przez AI może być niepoprawna.">
            <a:extLst>
              <a:ext uri="{FF2B5EF4-FFF2-40B4-BE49-F238E27FC236}">
                <a16:creationId xmlns:a16="http://schemas.microsoft.com/office/drawing/2014/main" id="{A89F73EB-4C8B-AA53-E06E-5C89475B80D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61727" y="1048311"/>
            <a:ext cx="7772400" cy="371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0451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C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C</a:t>
            </a:r>
            <a:r>
              <a:rPr sz="3200">
                <a:solidFill>
                  <a:srgbClr val="000000"/>
                </a:solidFill>
              </a:rPr>
              <a:t>HEMBL: BIOACTIVITY-CENTERED DATA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🧪 Focuses on compound-target interactions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7932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📊 Provides IC50, Ki, EC50 and other</a:t>
            </a:r>
            <a:r>
              <a:rPr lang="pl-PL" dirty="0"/>
              <a:t>s</a:t>
            </a:r>
            <a:endParaRPr dirty="0"/>
          </a:p>
        </p:txBody>
      </p:sp>
      <p:sp>
        <p:nvSpPr>
          <p:cNvPr id="5" name="PointBox_2"/>
          <p:cNvSpPr/>
          <p:nvPr/>
        </p:nvSpPr>
        <p:spPr>
          <a:xfrm>
            <a:off x="1366082" y="298704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🔗 Links compounds to protein targets</a:t>
            </a:r>
          </a:p>
        </p:txBody>
      </p:sp>
      <p:sp>
        <p:nvSpPr>
          <p:cNvPr id="6" name="PointBox_3"/>
          <p:cNvSpPr/>
          <p:nvPr/>
        </p:nvSpPr>
        <p:spPr>
          <a:xfrm>
            <a:off x="1366082" y="38100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💻 Supports predictive modeling and drug discovery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24FD71D3-9E1B-D20B-410D-DA6C6968D2E2}"/>
              </a:ext>
            </a:extLst>
          </p:cNvPr>
          <p:cNvSpPr/>
          <p:nvPr/>
        </p:nvSpPr>
        <p:spPr>
          <a:xfrm>
            <a:off x="-29359" y="-213471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2D4A3385-DF19-AFCD-315B-EF3649F54ADE}"/>
              </a:ext>
            </a:extLst>
          </p:cNvPr>
          <p:cNvGrpSpPr/>
          <p:nvPr/>
        </p:nvGrpSpPr>
        <p:grpSpPr>
          <a:xfrm>
            <a:off x="516996" y="3850999"/>
            <a:ext cx="612000" cy="612000"/>
            <a:chOff x="516996" y="3788795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DFCB5973-69B7-30B1-3A98-6FB5D8751D81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Baza danych z wypełnieniem pełnym">
              <a:extLst>
                <a:ext uri="{FF2B5EF4-FFF2-40B4-BE49-F238E27FC236}">
                  <a16:creationId xmlns:a16="http://schemas.microsoft.com/office/drawing/2014/main" id="{BF29DA89-F24B-F933-0FBA-873353459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BC549B15-58DE-2362-20A5-98C4CF664D3E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04EF39B5-857D-6CB0-6ECC-CDDE2EDD5C59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5AA835AB-9C30-A879-D2E2-1D26A50CE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F475ED08-F8E9-247D-8505-118EEBF0D683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323167B1-EB99-9B1E-A9BB-31243814621D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5BE0F08C-E480-77A8-BADE-C0079ECDB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CAC0DB91-C5C7-CFBE-9233-664D3DAADC52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DC369B0C-6659-C143-F6CE-27597EFF3D36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CA68F234-805D-AF9E-2900-B9A62D45A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B183D0FE-077C-EDAD-21F5-A4041CB22D17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51DA3799-A01F-AEBE-BD95-BC2980E9D019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Sieć z wypełnieniem pełnym">
              <a:extLst>
                <a:ext uri="{FF2B5EF4-FFF2-40B4-BE49-F238E27FC236}">
                  <a16:creationId xmlns:a16="http://schemas.microsoft.com/office/drawing/2014/main" id="{81A868DD-7BA6-560A-2F20-2BA641D89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430B4A4F-03AF-80B9-AC99-07C269E3F7A5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DF1373A4-E180-8A92-ABEA-62962C4C7838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B25B95A6-FC8B-1B47-7BF6-04060C42E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931C8A50-68DA-4A62-67F0-7BA67A668324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F382EF02-7FF6-E388-F621-649CA5B1AFE1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Odcisk palca z wypełnieniem pełnym">
              <a:extLst>
                <a:ext uri="{FF2B5EF4-FFF2-40B4-BE49-F238E27FC236}">
                  <a16:creationId xmlns:a16="http://schemas.microsoft.com/office/drawing/2014/main" id="{8F7F0835-AE12-BCC4-E85C-BD4558066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3AD6201F-5749-AC4F-DF0E-1D2FC9A799A2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461474FB-EF47-3E5C-9E04-256EC7F47EC3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Yin i yang z wypełnieniem pełnym">
              <a:extLst>
                <a:ext uri="{FF2B5EF4-FFF2-40B4-BE49-F238E27FC236}">
                  <a16:creationId xmlns:a16="http://schemas.microsoft.com/office/drawing/2014/main" id="{27C7F83D-3E21-91B6-3D1B-D1869D8DA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C4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3F33E9-1B8E-EC0C-A35B-825A9AB62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9DDA02F0-5A27-0956-E182-ABA4A26D2ABC}"/>
              </a:ext>
            </a:extLst>
          </p:cNvPr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C</a:t>
            </a:r>
            <a:r>
              <a:rPr sz="3200">
                <a:solidFill>
                  <a:srgbClr val="000000"/>
                </a:solidFill>
              </a:rPr>
              <a:t>HEMBL: BIOACTIVITY-CENTERED DATA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F0C1C99C-BAC2-8C5E-775F-274A57FFD245}"/>
              </a:ext>
            </a:extLst>
          </p:cNvPr>
          <p:cNvSpPr/>
          <p:nvPr/>
        </p:nvSpPr>
        <p:spPr>
          <a:xfrm>
            <a:off x="-29359" y="-213471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DC6CD04B-0E24-EA8F-8EB5-3C53256C0599}"/>
              </a:ext>
            </a:extLst>
          </p:cNvPr>
          <p:cNvGrpSpPr/>
          <p:nvPr/>
        </p:nvGrpSpPr>
        <p:grpSpPr>
          <a:xfrm>
            <a:off x="516996" y="3850999"/>
            <a:ext cx="612000" cy="612000"/>
            <a:chOff x="516996" y="3788795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1A87D02D-642D-47ED-0DAC-64FB92AF5641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Baza danych z wypełnieniem pełnym">
              <a:extLst>
                <a:ext uri="{FF2B5EF4-FFF2-40B4-BE49-F238E27FC236}">
                  <a16:creationId xmlns:a16="http://schemas.microsoft.com/office/drawing/2014/main" id="{BCFD667A-A28B-7964-C699-A192109FF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269A769F-2EA2-1220-5068-BDAED5DC38EB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A86EFBAA-0B97-9CE4-0ED1-B3AEBCF9B976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D46F5207-DBE8-67F8-E804-DA5A29D76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55B2CE90-4E2D-B582-3CB9-762A6972044E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03CDD9B0-1F5A-FB76-53AD-B849CEA3B630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D362B756-7637-DCAC-2570-3929BA3D4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2FA4DE6C-E76B-8A24-450E-476257878AF6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F6A00AAA-A161-27FF-247C-03356F9A1429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0188481A-AB23-5362-F830-AA53FC3BF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A39654F-C75E-BA71-3DB2-9B451EC0DE55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947E1B8B-EC35-107B-8EC0-9178E7148D1F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Sieć z wypełnieniem pełnym">
              <a:extLst>
                <a:ext uri="{FF2B5EF4-FFF2-40B4-BE49-F238E27FC236}">
                  <a16:creationId xmlns:a16="http://schemas.microsoft.com/office/drawing/2014/main" id="{08A92A31-6A07-182F-7124-6F63971A4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5B544406-88D5-D6D3-DCCA-3C7EB8D82283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6A11BBFE-99C1-A729-5F80-9F15C9B29378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3495A380-CB0C-992D-5DBC-92AB425EF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C6E00237-A30C-3F22-EF41-76B8BB9AB8F8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F69049C2-77F7-1EDC-8DED-C74EA88137BA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Odcisk palca z wypełnieniem pełnym">
              <a:extLst>
                <a:ext uri="{FF2B5EF4-FFF2-40B4-BE49-F238E27FC236}">
                  <a16:creationId xmlns:a16="http://schemas.microsoft.com/office/drawing/2014/main" id="{ECA4A512-CB26-188D-12F2-8BB55E843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016B0208-B775-5E37-9C33-B2753FCFFDB7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F1CBF21D-B397-8545-40C7-03D4946D8301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Yin i yang z wypełnieniem pełnym">
              <a:extLst>
                <a:ext uri="{FF2B5EF4-FFF2-40B4-BE49-F238E27FC236}">
                  <a16:creationId xmlns:a16="http://schemas.microsoft.com/office/drawing/2014/main" id="{DCBD937D-C503-6E66-0BF5-F110BE261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pic>
        <p:nvPicPr>
          <p:cNvPr id="33" name="Obraz 32" descr="Obraz zawierający tekst, zrzut ekranu, diagram, design&#10;&#10;Zawartość wygenerowana przez AI może być niepoprawna.">
            <a:extLst>
              <a:ext uri="{FF2B5EF4-FFF2-40B4-BE49-F238E27FC236}">
                <a16:creationId xmlns:a16="http://schemas.microsoft.com/office/drawing/2014/main" id="{1E38F1F0-04F9-C3AE-7EEA-137D6261591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93918" y="1025194"/>
            <a:ext cx="7772400" cy="369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3357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C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D</a:t>
            </a:r>
            <a:r>
              <a:rPr sz="3200">
                <a:solidFill>
                  <a:srgbClr val="000000"/>
                </a:solidFill>
              </a:rPr>
              <a:t>RUGBANK: DRUGS AND TARGETS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💊 Focused on approved and experimental drugs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8702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🔗 Contains target, pathway, and pharmacology info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87422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Combines chemical, biological, and clinical data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CEFB372C-59A8-9742-2965-195D9064FE6C}"/>
              </a:ext>
            </a:extLst>
          </p:cNvPr>
          <p:cNvSpPr/>
          <p:nvPr/>
        </p:nvSpPr>
        <p:spPr>
          <a:xfrm>
            <a:off x="-29359" y="-213471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80ADA3BE-471F-82FC-C8C4-5E7BAD9F1937}"/>
              </a:ext>
            </a:extLst>
          </p:cNvPr>
          <p:cNvGrpSpPr/>
          <p:nvPr/>
        </p:nvGrpSpPr>
        <p:grpSpPr>
          <a:xfrm>
            <a:off x="516996" y="3850999"/>
            <a:ext cx="612000" cy="612000"/>
            <a:chOff x="516996" y="3788795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18A41710-35BD-EA97-7660-17D533F2822B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Baza danych z wypełnieniem pełnym">
              <a:extLst>
                <a:ext uri="{FF2B5EF4-FFF2-40B4-BE49-F238E27FC236}">
                  <a16:creationId xmlns:a16="http://schemas.microsoft.com/office/drawing/2014/main" id="{8CAD9D6B-2EC2-AEA7-B27D-F31F74D07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E45658F1-B87F-B50A-14BD-9836CF202296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D7AC10F3-D98C-8752-A6EE-933CEF42D3D2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2D8333A2-A2D9-3AC6-5ED8-21782C229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FF43CC80-6E98-95A3-2E51-0EC0055A5A2A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D2CA1096-C914-C811-82A5-172CB1B70606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49368A62-5920-7467-E49D-EE763EA3E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0BD4F9D-FC32-BF3E-2C35-F5717DB3AECF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49AA4F88-EEF7-581F-72CE-B855B94F023F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9DF012A6-B60C-A62A-C758-E6CAA43AC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5D1D582-EF60-67D8-C601-226D1BBD85BF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576EDD1-425C-78D4-F87C-BF4A3CCEA268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Sieć z wypełnieniem pełnym">
              <a:extLst>
                <a:ext uri="{FF2B5EF4-FFF2-40B4-BE49-F238E27FC236}">
                  <a16:creationId xmlns:a16="http://schemas.microsoft.com/office/drawing/2014/main" id="{CA15CADC-436D-6D3E-7FD8-4C3A3A1CF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B18B9F03-75CE-B981-503C-01CD6A0A6284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4A8C729F-08D1-7D81-3640-018DB56B4396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13AABB89-A1F2-B154-DE5F-AE4C7D737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9A632578-0BDC-482F-87AA-BC14C6B9706A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624D1DD8-8C5F-9BE0-346E-3D8F27D7E039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Odcisk palca z wypełnieniem pełnym">
              <a:extLst>
                <a:ext uri="{FF2B5EF4-FFF2-40B4-BE49-F238E27FC236}">
                  <a16:creationId xmlns:a16="http://schemas.microsoft.com/office/drawing/2014/main" id="{8263388D-630A-5CDA-E831-3CAFC1DC2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C8F61C7B-9834-1C08-AEC6-E2552736180B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F3700766-0C28-C26D-0BC7-B592F7E0773B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Yin i yang z wypełnieniem pełnym">
              <a:extLst>
                <a:ext uri="{FF2B5EF4-FFF2-40B4-BE49-F238E27FC236}">
                  <a16:creationId xmlns:a16="http://schemas.microsoft.com/office/drawing/2014/main" id="{589C80AF-CE01-1653-41B8-B3AF42E2A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C4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F545A8-0CED-CAFB-434D-547809E82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F5F46609-782C-EDB1-6F3F-5A225A52EB3C}"/>
              </a:ext>
            </a:extLst>
          </p:cNvPr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D</a:t>
            </a:r>
            <a:r>
              <a:rPr sz="3200">
                <a:solidFill>
                  <a:srgbClr val="000000"/>
                </a:solidFill>
              </a:rPr>
              <a:t>RUGBANK: DRUGS AND TARGETS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06B1A500-1226-85CF-F829-516B3BCD4534}"/>
              </a:ext>
            </a:extLst>
          </p:cNvPr>
          <p:cNvSpPr/>
          <p:nvPr/>
        </p:nvSpPr>
        <p:spPr>
          <a:xfrm>
            <a:off x="-29359" y="-213471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4C453209-7619-07B7-5289-7D6400631C15}"/>
              </a:ext>
            </a:extLst>
          </p:cNvPr>
          <p:cNvGrpSpPr/>
          <p:nvPr/>
        </p:nvGrpSpPr>
        <p:grpSpPr>
          <a:xfrm>
            <a:off x="516996" y="3850999"/>
            <a:ext cx="612000" cy="612000"/>
            <a:chOff x="516996" y="3788795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4DB1EDC6-0BCF-9937-8C19-4F4E45FF55FA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Baza danych z wypełnieniem pełnym">
              <a:extLst>
                <a:ext uri="{FF2B5EF4-FFF2-40B4-BE49-F238E27FC236}">
                  <a16:creationId xmlns:a16="http://schemas.microsoft.com/office/drawing/2014/main" id="{EF083EB4-9D01-AF90-1B29-2CD2D37FB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B6A5AB42-877C-1B0E-5E0E-A0B3BE428220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CAC299AC-7DB8-8505-F6F2-0B57CEAC7096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BCBDD44D-6754-30D2-190F-CB5B29804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CA865B4A-CA74-2223-C70B-B981EED47B62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FAA684AF-0893-5E67-3E0F-404B1AA26CEE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48E2E498-389E-B6CD-082B-4318D202A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95DB8B18-C59A-089F-29B3-4587812C0377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F5EB6F63-D941-D784-2691-75A8BA2F9C37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C3B29004-4F7B-45F4-41A6-56B589B0B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AED50BF-857B-5A52-35ED-F73F0074D7ED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B77F9CB-B48F-4948-CE13-D19D6B409DE9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Sieć z wypełnieniem pełnym">
              <a:extLst>
                <a:ext uri="{FF2B5EF4-FFF2-40B4-BE49-F238E27FC236}">
                  <a16:creationId xmlns:a16="http://schemas.microsoft.com/office/drawing/2014/main" id="{4C80311E-F2FC-71B4-4602-084CC72BF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19002D2B-C91B-674E-21FC-ABDA4A3B3BBF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E510285C-0F71-5B67-4389-0CEED67C2AEF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73C92AC0-D6E4-DC35-F92A-2103F1495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D5479684-3F35-5656-5A01-1CA36AB5F127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AA01F756-703C-93C0-4C68-E855D7B66E22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Odcisk palca z wypełnieniem pełnym">
              <a:extLst>
                <a:ext uri="{FF2B5EF4-FFF2-40B4-BE49-F238E27FC236}">
                  <a16:creationId xmlns:a16="http://schemas.microsoft.com/office/drawing/2014/main" id="{001C4BC6-EBF3-32BC-7504-15A34CBAD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0F5BDEDF-02CF-631C-9F99-0F9DA2395BB7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1665094-B41C-A1C5-B5A5-D06AFC0399BF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Yin i yang z wypełnieniem pełnym">
              <a:extLst>
                <a:ext uri="{FF2B5EF4-FFF2-40B4-BE49-F238E27FC236}">
                  <a16:creationId xmlns:a16="http://schemas.microsoft.com/office/drawing/2014/main" id="{AC5D5E78-04C0-1E1D-29E6-AA427D22F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pic>
        <p:nvPicPr>
          <p:cNvPr id="33" name="Obraz 32" descr="Obraz zawierający zrzut ekranu, tekst, oprogramowanie&#10;&#10;Zawartość wygenerowana przez AI może być niepoprawna.">
            <a:extLst>
              <a:ext uri="{FF2B5EF4-FFF2-40B4-BE49-F238E27FC236}">
                <a16:creationId xmlns:a16="http://schemas.microsoft.com/office/drawing/2014/main" id="{4FC96DC6-FF14-C1F9-EFBF-CD4768E8D61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22458" y="1111641"/>
            <a:ext cx="7772400" cy="283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10954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C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P</a:t>
            </a:r>
            <a:r>
              <a:rPr sz="3200">
                <a:solidFill>
                  <a:srgbClr val="000000"/>
                </a:solidFill>
              </a:rPr>
              <a:t>DB LIGANDS AND STRUCTURAL CONTEXT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Provides 3D structures of protein-ligand complexes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📐 Enables docking and interaction studies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8256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🔍 Structural environment impacts binding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42048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Coverage is smaller than chemical databases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128DF961-D108-3234-4891-2616FF584F51}"/>
              </a:ext>
            </a:extLst>
          </p:cNvPr>
          <p:cNvSpPr/>
          <p:nvPr/>
        </p:nvSpPr>
        <p:spPr>
          <a:xfrm>
            <a:off x="-29359" y="-213471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7CC0E02A-C773-ED46-A661-8C57D11C0DD9}"/>
              </a:ext>
            </a:extLst>
          </p:cNvPr>
          <p:cNvGrpSpPr/>
          <p:nvPr/>
        </p:nvGrpSpPr>
        <p:grpSpPr>
          <a:xfrm>
            <a:off x="516996" y="3850999"/>
            <a:ext cx="612000" cy="612000"/>
            <a:chOff x="516996" y="3788795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C7419714-6BFB-4F65-4EA5-D9611FB0C1A7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Baza danych z wypełnieniem pełnym">
              <a:extLst>
                <a:ext uri="{FF2B5EF4-FFF2-40B4-BE49-F238E27FC236}">
                  <a16:creationId xmlns:a16="http://schemas.microsoft.com/office/drawing/2014/main" id="{CAB7941E-5835-9112-4CC8-57C0833E5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C576ACFB-EA34-E101-1461-8637E3A2F0CF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CB1707BD-5B92-E636-BB39-65A8BDE90BB8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B15FF7ED-9FE7-0649-B930-412D577E4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E946BA4B-F537-F8B8-307B-26A700AD542A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CBC8D6A7-E1FB-EBD6-BEFE-56128B281AE7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46C354CF-A27A-0F74-73C2-1B0444373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E991283-FB90-0C09-7D85-51260A12C155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8EF95346-5938-AE70-11F9-FF62C12E8264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7B83EC0C-B5D8-CE5C-A763-332B6A0CB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DFB12B89-E541-EAD0-7FE6-86D297420BFF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A55BBEE9-1993-EB69-A328-7C8C965FC49A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Sieć z wypełnieniem pełnym">
              <a:extLst>
                <a:ext uri="{FF2B5EF4-FFF2-40B4-BE49-F238E27FC236}">
                  <a16:creationId xmlns:a16="http://schemas.microsoft.com/office/drawing/2014/main" id="{679FD63B-D23B-32E4-BE09-47CCE368A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D125461-EFF0-D918-81DB-1EC2D811D30A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4A549454-CBBF-DCB5-226D-03EF47E533AC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ABD9C16E-9CB9-E653-A86F-91AED20B2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17C51352-5F32-865E-1FE0-5BDB79966E61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3ABAC4FD-E778-E81D-BDB8-FF33A16C4B6C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Odcisk palca z wypełnieniem pełnym">
              <a:extLst>
                <a:ext uri="{FF2B5EF4-FFF2-40B4-BE49-F238E27FC236}">
                  <a16:creationId xmlns:a16="http://schemas.microsoft.com/office/drawing/2014/main" id="{8C3AEF48-538F-518C-AE6D-8E6F6C242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B0E37C03-64B4-A28B-27BA-97202332A87A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BDA80E32-55F5-74C7-44F6-8BFF98153B78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Yin i yang z wypełnieniem pełnym">
              <a:extLst>
                <a:ext uri="{FF2B5EF4-FFF2-40B4-BE49-F238E27FC236}">
                  <a16:creationId xmlns:a16="http://schemas.microsoft.com/office/drawing/2014/main" id="{4038C607-DDFA-1EEC-E15C-7B30AD310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C4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983075-9566-5141-25AF-4FC2980FF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5EC14997-9E62-7345-B803-AD47801F1150}"/>
              </a:ext>
            </a:extLst>
          </p:cNvPr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P</a:t>
            </a:r>
            <a:r>
              <a:rPr sz="3200">
                <a:solidFill>
                  <a:srgbClr val="000000"/>
                </a:solidFill>
              </a:rPr>
              <a:t>DB LIGANDS AND STRUCTURAL CONTEXT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C96D3F02-DB4C-2ACF-5E29-CEB75698BB03}"/>
              </a:ext>
            </a:extLst>
          </p:cNvPr>
          <p:cNvSpPr/>
          <p:nvPr/>
        </p:nvSpPr>
        <p:spPr>
          <a:xfrm>
            <a:off x="-29359" y="-213471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E1EA8ADA-0C71-CC9C-8771-502B6EEB4676}"/>
              </a:ext>
            </a:extLst>
          </p:cNvPr>
          <p:cNvGrpSpPr/>
          <p:nvPr/>
        </p:nvGrpSpPr>
        <p:grpSpPr>
          <a:xfrm>
            <a:off x="516996" y="3850999"/>
            <a:ext cx="612000" cy="612000"/>
            <a:chOff x="516996" y="3788795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5FCB9164-0F8C-BCDF-1C26-2D6CB21222D1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Baza danych z wypełnieniem pełnym">
              <a:extLst>
                <a:ext uri="{FF2B5EF4-FFF2-40B4-BE49-F238E27FC236}">
                  <a16:creationId xmlns:a16="http://schemas.microsoft.com/office/drawing/2014/main" id="{A2653FAC-0E23-D9DD-E819-FFAAEB25F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788D7EDE-896A-75A7-9BAB-B0B128D904CD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9D129560-2847-3E9B-86CC-62D8113D3141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ADA56E9C-FBA2-5F2A-BD44-6D8F63323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35F634B6-0C54-A8E0-03C9-7350359B876C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A273AFC6-526D-F40D-0479-F07B0206845B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757A508B-406C-D9A3-FDAC-E2E4DEF53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C9A29701-AFBB-10FC-8811-54B2C8263E8F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6B2175F7-22F8-C835-F669-E3AAAE4FCBAD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5E9A32FA-FCFC-7A6F-4E3C-F7E2D19D1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1ACDE656-94B9-3F80-397C-23EAF19A5BDE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4199C18D-E66A-A3A7-FF49-5E98092B9487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Sieć z wypełnieniem pełnym">
              <a:extLst>
                <a:ext uri="{FF2B5EF4-FFF2-40B4-BE49-F238E27FC236}">
                  <a16:creationId xmlns:a16="http://schemas.microsoft.com/office/drawing/2014/main" id="{48CD02EC-0171-BC74-8F51-AEC30450F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DE37137A-C721-C183-7BFF-15A36AC3F3C5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0C1C5AFB-950A-B749-40A9-FC896E5EF32A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01CEB492-8B27-0F8F-E84A-45F70FCEF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16D3B0AF-4B27-FB4D-7E46-1752A8C174CD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80E5E4E8-8AFD-7816-52E3-3597B0C2DADF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Odcisk palca z wypełnieniem pełnym">
              <a:extLst>
                <a:ext uri="{FF2B5EF4-FFF2-40B4-BE49-F238E27FC236}">
                  <a16:creationId xmlns:a16="http://schemas.microsoft.com/office/drawing/2014/main" id="{A5D675ED-7198-40C8-154B-400000B85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F29004B4-DA0D-78EA-9DED-600366677717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89154711-ED2A-5239-DB8E-2418BCEF244F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Yin i yang z wypełnieniem pełnym">
              <a:extLst>
                <a:ext uri="{FF2B5EF4-FFF2-40B4-BE49-F238E27FC236}">
                  <a16:creationId xmlns:a16="http://schemas.microsoft.com/office/drawing/2014/main" id="{810DE25F-5417-0D4D-16DE-B5DB9DDCB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pic>
        <p:nvPicPr>
          <p:cNvPr id="33" name="Obraz 32" descr="Obraz zawierający zrzut ekranu, tekst, diagram, linia&#10;&#10;Zawartość wygenerowana przez AI może być niepoprawna.">
            <a:extLst>
              <a:ext uri="{FF2B5EF4-FFF2-40B4-BE49-F238E27FC236}">
                <a16:creationId xmlns:a16="http://schemas.microsoft.com/office/drawing/2014/main" id="{12EFA334-3B01-E2FB-40B9-CA3D50601D0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82059" y="1227937"/>
            <a:ext cx="7772400" cy="319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1963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C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D</a:t>
            </a:r>
            <a:r>
              <a:rPr sz="3200">
                <a:solidFill>
                  <a:srgbClr val="000000"/>
                </a:solidFill>
              </a:rPr>
              <a:t>ATA QUALITY AND INCONSISTENCIES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Errors in structures or annotations are common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🧪 Duplicate or missing data affects analysis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8256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Preprocessing and curation are crucial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422982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Critical evaluation ensures reliable modeling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61D2D8FD-A2A6-6887-7DFB-A1BE248023BB}"/>
              </a:ext>
            </a:extLst>
          </p:cNvPr>
          <p:cNvSpPr/>
          <p:nvPr/>
        </p:nvSpPr>
        <p:spPr>
          <a:xfrm>
            <a:off x="-29359" y="-213471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7FDAC39A-B50A-3320-A092-152979406F33}"/>
              </a:ext>
            </a:extLst>
          </p:cNvPr>
          <p:cNvGrpSpPr/>
          <p:nvPr/>
        </p:nvGrpSpPr>
        <p:grpSpPr>
          <a:xfrm>
            <a:off x="516996" y="3850999"/>
            <a:ext cx="612000" cy="612000"/>
            <a:chOff x="516996" y="3788795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53CFBB5C-9BA1-7458-741A-ACBA43CDA343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Baza danych z wypełnieniem pełnym">
              <a:extLst>
                <a:ext uri="{FF2B5EF4-FFF2-40B4-BE49-F238E27FC236}">
                  <a16:creationId xmlns:a16="http://schemas.microsoft.com/office/drawing/2014/main" id="{530AE2C6-4D6B-FC97-4521-FEC1B3214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D62348E1-3A70-460C-11B4-6087D48D488E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D6245EE2-97F8-6624-0D52-47FB455861EB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7E3EEFB8-DB43-30C9-B7C2-A9AB15E26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55F53E62-567A-1696-AFC3-6F8495355B88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AB8165D4-639F-F2CB-B0AC-091EF2D1DF0A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27858E5B-FDFF-7DCB-7437-1468A7D59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F6382065-3D35-A50E-FF46-7EC72534C752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8E5DCEA5-DF26-48A1-00F6-EAFBE3BE2C5D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75200628-89BB-7E6A-E4B6-59F58010F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D737D791-D4A6-24B2-6578-A026CB9340A3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D064BDE7-FE56-0478-C66A-E3E4A56C5923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Sieć z wypełnieniem pełnym">
              <a:extLst>
                <a:ext uri="{FF2B5EF4-FFF2-40B4-BE49-F238E27FC236}">
                  <a16:creationId xmlns:a16="http://schemas.microsoft.com/office/drawing/2014/main" id="{62F50E23-85A3-81DA-299B-F6C808517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0E7133C4-6722-D69A-F372-A6C76DB57B61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74487CD5-2873-F4D8-C438-1037D63A75E0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DF51382C-7E43-7873-451C-B54F3B1B4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51961385-E084-0BA5-57F6-524CD81BC328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C516427C-851D-0471-BC6C-E15DA36C5D8A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Odcisk palca z wypełnieniem pełnym">
              <a:extLst>
                <a:ext uri="{FF2B5EF4-FFF2-40B4-BE49-F238E27FC236}">
                  <a16:creationId xmlns:a16="http://schemas.microsoft.com/office/drawing/2014/main" id="{B7C02497-5372-F0F1-1215-0205D9E12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E5267B31-D053-2A20-9914-407022A932EA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8DDD405F-D76E-D375-A8B5-5FC17E388F13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Yin i yang z wypełnieniem pełnym">
              <a:extLst>
                <a:ext uri="{FF2B5EF4-FFF2-40B4-BE49-F238E27FC236}">
                  <a16:creationId xmlns:a16="http://schemas.microsoft.com/office/drawing/2014/main" id="{E2501BC9-4266-1BC9-E20D-9B008B034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AF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9C30BE-F470-9356-B38B-923348400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Dowolny kształt 55">
            <a:extLst>
              <a:ext uri="{FF2B5EF4-FFF2-40B4-BE49-F238E27FC236}">
                <a16:creationId xmlns:a16="http://schemas.microsoft.com/office/drawing/2014/main" id="{2243C2A8-93AF-40C6-5E2E-3E66A0775779}"/>
              </a:ext>
            </a:extLst>
          </p:cNvPr>
          <p:cNvSpPr/>
          <p:nvPr/>
        </p:nvSpPr>
        <p:spPr>
          <a:xfrm>
            <a:off x="-29359" y="-5280681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2" name="TitleBox">
            <a:extLst>
              <a:ext uri="{FF2B5EF4-FFF2-40B4-BE49-F238E27FC236}">
                <a16:creationId xmlns:a16="http://schemas.microsoft.com/office/drawing/2014/main" id="{F066C15C-9CEC-DBE0-C518-89CC80EF4637}"/>
              </a:ext>
            </a:extLst>
          </p:cNvPr>
          <p:cNvSpPr txBox="1"/>
          <p:nvPr/>
        </p:nvSpPr>
        <p:spPr>
          <a:xfrm>
            <a:off x="1704411" y="182880"/>
            <a:ext cx="664957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W</a:t>
            </a:r>
            <a:r>
              <a:rPr sz="3200" dirty="0">
                <a:solidFill>
                  <a:srgbClr val="000000"/>
                </a:solidFill>
              </a:rPr>
              <a:t>HAT DOES IT MEAN </a:t>
            </a:r>
            <a:r>
              <a:rPr lang="pl-PL" sz="3200" dirty="0">
                <a:solidFill>
                  <a:srgbClr val="000000"/>
                </a:solidFill>
              </a:rPr>
              <a:t>"</a:t>
            </a:r>
            <a:r>
              <a:rPr sz="3200" dirty="0">
                <a:solidFill>
                  <a:srgbClr val="000000"/>
                </a:solidFill>
              </a:rPr>
              <a:t>THE SAME</a:t>
            </a:r>
            <a:r>
              <a:rPr lang="pl-PL" sz="3200" dirty="0">
                <a:solidFill>
                  <a:srgbClr val="000000"/>
                </a:solidFill>
              </a:rPr>
              <a:t>"</a:t>
            </a:r>
            <a:r>
              <a:rPr sz="3200" dirty="0"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3" name="PointBox_0">
            <a:extLst>
              <a:ext uri="{FF2B5EF4-FFF2-40B4-BE49-F238E27FC236}">
                <a16:creationId xmlns:a16="http://schemas.microsoft.com/office/drawing/2014/main" id="{2F9C710E-44C9-2F8E-F61B-FA03A34507DF}"/>
              </a:ext>
            </a:extLst>
          </p:cNvPr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❓ Chemical sameness depends on definition and context</a:t>
            </a:r>
          </a:p>
        </p:txBody>
      </p:sp>
      <p:sp>
        <p:nvSpPr>
          <p:cNvPr id="4" name="PointBox_1">
            <a:extLst>
              <a:ext uri="{FF2B5EF4-FFF2-40B4-BE49-F238E27FC236}">
                <a16:creationId xmlns:a16="http://schemas.microsoft.com/office/drawing/2014/main" id="{3BAB41E3-C107-A9A4-1613-F82E850926D9}"/>
              </a:ext>
            </a:extLst>
          </p:cNvPr>
          <p:cNvSpPr/>
          <p:nvPr/>
        </p:nvSpPr>
        <p:spPr>
          <a:xfrm>
            <a:off x="1371600" y="256032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🧪 Identical formulas do not imply identical molecules</a:t>
            </a:r>
          </a:p>
        </p:txBody>
      </p:sp>
      <p:sp>
        <p:nvSpPr>
          <p:cNvPr id="5" name="PointBox_2">
            <a:extLst>
              <a:ext uri="{FF2B5EF4-FFF2-40B4-BE49-F238E27FC236}">
                <a16:creationId xmlns:a16="http://schemas.microsoft.com/office/drawing/2014/main" id="{E66749EF-C7C1-8123-86A8-2820B76AB0AD}"/>
              </a:ext>
            </a:extLst>
          </p:cNvPr>
          <p:cNvSpPr/>
          <p:nvPr/>
        </p:nvSpPr>
        <p:spPr>
          <a:xfrm>
            <a:off x="1371600" y="3749040"/>
            <a:ext cx="7315200" cy="694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💻 Computers require explicit equivalence rules</a:t>
            </a:r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9823CDA-7E64-A52F-AFC6-1FFEDD153E2C}"/>
              </a:ext>
            </a:extLst>
          </p:cNvPr>
          <p:cNvGrpSpPr/>
          <p:nvPr/>
        </p:nvGrpSpPr>
        <p:grpSpPr>
          <a:xfrm>
            <a:off x="546385" y="719194"/>
            <a:ext cx="612000" cy="612000"/>
            <a:chOff x="513727" y="717311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E2F0411-4AC4-D418-53FF-788CEA832890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B1AC0821-721C-4FF6-FB33-F104D48B9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32" name="Grupa 31">
            <a:extLst>
              <a:ext uri="{FF2B5EF4-FFF2-40B4-BE49-F238E27FC236}">
                <a16:creationId xmlns:a16="http://schemas.microsoft.com/office/drawing/2014/main" id="{C3000764-DFA5-DD67-3C16-8804E9E448CA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A1F2ED9B-4C95-CEFF-F4F2-7369F1DB000E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4" name="Grafika 33" descr="Wyjście z wypełnieniem pełnym">
              <a:extLst>
                <a:ext uri="{FF2B5EF4-FFF2-40B4-BE49-F238E27FC236}">
                  <a16:creationId xmlns:a16="http://schemas.microsoft.com/office/drawing/2014/main" id="{8E865F40-60C1-55B8-F445-ABE941739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35" name="Grupa 34">
            <a:extLst>
              <a:ext uri="{FF2B5EF4-FFF2-40B4-BE49-F238E27FC236}">
                <a16:creationId xmlns:a16="http://schemas.microsoft.com/office/drawing/2014/main" id="{D8980A8E-0CE6-7945-10C4-BEC3314CA2E2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8C563CA-E5A7-AE1C-29EB-7F60EEB96666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7" name="Grafika 36" descr="Wejście z wypełnieniem pełnym">
              <a:extLst>
                <a:ext uri="{FF2B5EF4-FFF2-40B4-BE49-F238E27FC236}">
                  <a16:creationId xmlns:a16="http://schemas.microsoft.com/office/drawing/2014/main" id="{3C370FB4-C3C4-B7ED-A648-570C5ECC1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8CA36C77-7EC6-7BC5-C3AB-D6A4C46E5999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5E3E9448-E945-DE20-2235-DDC25ADA4F58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0" name="Grafika 39" descr="Linijka z wypełnieniem pełnym">
              <a:extLst>
                <a:ext uri="{FF2B5EF4-FFF2-40B4-BE49-F238E27FC236}">
                  <a16:creationId xmlns:a16="http://schemas.microsoft.com/office/drawing/2014/main" id="{C067B3B5-9C93-000B-A59C-36676693D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7C193D5E-7D3D-95DD-D73C-6185FC766CA8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798CF188-4E92-C8C7-C0B8-D3EE32C8D61E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3" name="Grafika 42" descr="Sieć z wypełnieniem pełnym">
              <a:extLst>
                <a:ext uri="{FF2B5EF4-FFF2-40B4-BE49-F238E27FC236}">
                  <a16:creationId xmlns:a16="http://schemas.microsoft.com/office/drawing/2014/main" id="{B7FA2138-736F-E114-2AA6-E9FBD088B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D3264C7F-3C90-E44F-8AAC-88EA3F847BCF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691D49BE-5231-9BBA-8285-B27EA388FE5E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Odcisk palca z wypełnieniem pełnym">
              <a:extLst>
                <a:ext uri="{FF2B5EF4-FFF2-40B4-BE49-F238E27FC236}">
                  <a16:creationId xmlns:a16="http://schemas.microsoft.com/office/drawing/2014/main" id="{0DA5159B-461D-722E-D309-8CBA938DF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6678F998-B28D-623F-713F-0C0EC111F1D8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942E741F-D46C-93AA-02E5-CECF55394B47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2" name="Grafika 51" descr="Yin i yang z wypełnieniem pełnym">
              <a:extLst>
                <a:ext uri="{FF2B5EF4-FFF2-40B4-BE49-F238E27FC236}">
                  <a16:creationId xmlns:a16="http://schemas.microsoft.com/office/drawing/2014/main" id="{AD935A42-A506-2000-C2C1-A1B529B49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C6B3BC71-B3CB-BBFF-EB38-63EDC72ADDB5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C636F7E4-C3B9-69F3-BA3E-17A58F2DCD85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5" name="Grafika 54" descr="Baza danych z wypełnieniem pełnym">
              <a:extLst>
                <a:ext uri="{FF2B5EF4-FFF2-40B4-BE49-F238E27FC236}">
                  <a16:creationId xmlns:a16="http://schemas.microsoft.com/office/drawing/2014/main" id="{3FAAFC37-5C59-88E3-8B2B-425B06F03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80144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8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3378748" y="182880"/>
            <a:ext cx="330090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K</a:t>
            </a:r>
            <a:r>
              <a:rPr sz="3200" dirty="0">
                <a:solidFill>
                  <a:srgbClr val="FFFFFF"/>
                </a:solidFill>
              </a:rPr>
              <a:t>EY TAKEAWAYS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🧩 Representation choice drives computation and analysis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🔍 Different tasks require different encodings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80078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⚡ Algorithms operate on representations, not molecules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406BF3BB-BED2-57EA-E758-4ABBDE3320BE}"/>
              </a:ext>
            </a:extLst>
          </p:cNvPr>
          <p:cNvSpPr/>
          <p:nvPr/>
        </p:nvSpPr>
        <p:spPr>
          <a:xfrm>
            <a:off x="-29359" y="-152511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4F89AC7A-E0B5-5DFB-BF86-6C61FB43EF92}"/>
              </a:ext>
            </a:extLst>
          </p:cNvPr>
          <p:cNvGrpSpPr/>
          <p:nvPr/>
        </p:nvGrpSpPr>
        <p:grpSpPr>
          <a:xfrm>
            <a:off x="506077" y="4477358"/>
            <a:ext cx="622919" cy="612000"/>
            <a:chOff x="91167" y="4413936"/>
            <a:chExt cx="622919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C1CDFFF1-002B-06CD-64DF-382D183C33D5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Wyjście z wypełnieniem pełnym">
              <a:extLst>
                <a:ext uri="{FF2B5EF4-FFF2-40B4-BE49-F238E27FC236}">
                  <a16:creationId xmlns:a16="http://schemas.microsoft.com/office/drawing/2014/main" id="{4E28D2F3-6973-F579-0767-0BA96F93D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35" name="Grupa 34">
            <a:extLst>
              <a:ext uri="{FF2B5EF4-FFF2-40B4-BE49-F238E27FC236}">
                <a16:creationId xmlns:a16="http://schemas.microsoft.com/office/drawing/2014/main" id="{D109710C-FA7D-D247-51FD-CE074FB34254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C7ED99C0-6BC8-EB9D-AB8E-1D7E663828F0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7" name="Grafika 36" descr="Wejście z wypełnieniem pełnym">
              <a:extLst>
                <a:ext uri="{FF2B5EF4-FFF2-40B4-BE49-F238E27FC236}">
                  <a16:creationId xmlns:a16="http://schemas.microsoft.com/office/drawing/2014/main" id="{884E2803-C29B-F7F8-59FD-51846C0FA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A1DDA334-FAB5-3E92-4B1E-45C8B3255870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1ABF3B1F-628E-18CC-1C41-82DDB490542B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0" name="Grafika 39" descr="Linijka z wypełnieniem pełnym">
              <a:extLst>
                <a:ext uri="{FF2B5EF4-FFF2-40B4-BE49-F238E27FC236}">
                  <a16:creationId xmlns:a16="http://schemas.microsoft.com/office/drawing/2014/main" id="{ABADB1C2-5F91-2729-AFE2-8B46CC4EE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5489916E-F445-8AAE-DFA2-33BF77FB0DA6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5CFF9045-569F-2B33-59DC-6BFDA359E30C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3" name="Grafika 42" descr="Sieć z wypełnieniem pełnym">
              <a:extLst>
                <a:ext uri="{FF2B5EF4-FFF2-40B4-BE49-F238E27FC236}">
                  <a16:creationId xmlns:a16="http://schemas.microsoft.com/office/drawing/2014/main" id="{AB3A7863-0DDE-A987-423D-CE641D1DD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6EA9ED26-2EE8-883A-8D19-A42CEB3B56F1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E90379A1-0024-EBA2-D44F-1D93674656F3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6" name="Grafika 45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A06F8463-15E5-7F44-9736-C30D233D5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4B052833-18DF-4F3F-7AAC-469AE10938B1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236B8BD1-2531-759D-752F-22145A2EBBB6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Odcisk palca z wypełnieniem pełnym">
              <a:extLst>
                <a:ext uri="{FF2B5EF4-FFF2-40B4-BE49-F238E27FC236}">
                  <a16:creationId xmlns:a16="http://schemas.microsoft.com/office/drawing/2014/main" id="{38C9851A-CE6B-4949-817C-038B1332B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97FBF85F-CEFA-0E56-F2FC-08CF592739B6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A73F5930-C551-2257-608A-95B6532E8CFB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2" name="Grafika 51" descr="Yin i yang z wypełnieniem pełnym">
              <a:extLst>
                <a:ext uri="{FF2B5EF4-FFF2-40B4-BE49-F238E27FC236}">
                  <a16:creationId xmlns:a16="http://schemas.microsoft.com/office/drawing/2014/main" id="{D8CCB192-2DE7-D788-D281-4AF25C220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52ED4192-998D-B38F-C4FC-38BD0CEF430D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20551428-196B-AC75-F6DC-6797C37947BC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5" name="Grafika 54" descr="Baza danych z wypełnieniem pełnym">
              <a:extLst>
                <a:ext uri="{FF2B5EF4-FFF2-40B4-BE49-F238E27FC236}">
                  <a16:creationId xmlns:a16="http://schemas.microsoft.com/office/drawing/2014/main" id="{8010D9F1-AC1D-EB4F-D99D-FAFAB85D5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8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155383" y="182880"/>
            <a:ext cx="774763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FFFFFF"/>
                </a:solidFill>
              </a:rPr>
              <a:t>N</a:t>
            </a:r>
            <a:r>
              <a:rPr sz="3200" dirty="0">
                <a:solidFill>
                  <a:srgbClr val="FFFFFF"/>
                </a:solidFill>
              </a:rPr>
              <a:t>O SINGLE “CORRECT” REPRESENTATION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❌ SMILES, graphs, embeddings each have pros/cons</a:t>
            </a:r>
            <a:r>
              <a:rPr lang="pl-PL" dirty="0"/>
              <a:t>, but </a:t>
            </a:r>
            <a:r>
              <a:rPr lang="pl-PL" dirty="0" err="1"/>
              <a:t>InChI</a:t>
            </a:r>
            <a:r>
              <a:rPr lang="pl-PL" dirty="0"/>
              <a:t>, and </a:t>
            </a:r>
            <a:r>
              <a:rPr lang="pl-PL" dirty="0" err="1"/>
              <a:t>InChIKey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good</a:t>
            </a:r>
            <a:endParaRPr dirty="0"/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⚖️ Choice depends on application and tool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4065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Canonicalization attempts are tool-specific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425268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🧪 Chemical meaning can be lost in abstraction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394ADCFE-8A2A-0579-6D54-1083B036E9D4}"/>
              </a:ext>
            </a:extLst>
          </p:cNvPr>
          <p:cNvSpPr/>
          <p:nvPr/>
        </p:nvSpPr>
        <p:spPr>
          <a:xfrm>
            <a:off x="-29359" y="-152511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00D617DA-95E1-FD41-9F13-73F2C73AC15D}"/>
              </a:ext>
            </a:extLst>
          </p:cNvPr>
          <p:cNvGrpSpPr/>
          <p:nvPr/>
        </p:nvGrpSpPr>
        <p:grpSpPr>
          <a:xfrm>
            <a:off x="506077" y="4477358"/>
            <a:ext cx="622919" cy="612000"/>
            <a:chOff x="91167" y="4413936"/>
            <a:chExt cx="622919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88B33940-A465-30EE-219E-9DCDF8F0B255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Wyjście z wypełnieniem pełnym">
              <a:extLst>
                <a:ext uri="{FF2B5EF4-FFF2-40B4-BE49-F238E27FC236}">
                  <a16:creationId xmlns:a16="http://schemas.microsoft.com/office/drawing/2014/main" id="{278033C0-E554-EFF0-A413-7CF398D31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59B69B5F-9B3D-A29D-1CAA-4976AD5AD358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21965885-CB25-97F6-08EE-FE4C34AE6BAF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ejście z wypełnieniem pełnym">
              <a:extLst>
                <a:ext uri="{FF2B5EF4-FFF2-40B4-BE49-F238E27FC236}">
                  <a16:creationId xmlns:a16="http://schemas.microsoft.com/office/drawing/2014/main" id="{F00E35D3-15EB-BF39-DB00-3322B182F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67F19374-F317-0D93-6475-52117C47F192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2852D235-9BE9-FDE9-39BC-8A0A165363DE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Linijka z wypełnieniem pełnym">
              <a:extLst>
                <a:ext uri="{FF2B5EF4-FFF2-40B4-BE49-F238E27FC236}">
                  <a16:creationId xmlns:a16="http://schemas.microsoft.com/office/drawing/2014/main" id="{0EED7B6A-CFC0-9B9E-1A5B-963115188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DA186224-13FA-EAB5-386D-0C671FF33AC9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210055C8-A73F-853D-17A2-08BE84EAE680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Sieć z wypełnieniem pełnym">
              <a:extLst>
                <a:ext uri="{FF2B5EF4-FFF2-40B4-BE49-F238E27FC236}">
                  <a16:creationId xmlns:a16="http://schemas.microsoft.com/office/drawing/2014/main" id="{E2729254-AF1A-B053-3A85-C7F10C68D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D653807C-5234-812C-2A46-E2F3F1ED6B9B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9D92E409-476F-B772-BE37-7299C364B06A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5477577F-2E78-109B-1556-A1E3F71BD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A032E4E8-0251-7F12-6AF9-AE5CF9EAC56D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CCA79E95-2F26-3545-A477-F4D1F4C45E57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dcisk palca z wypełnieniem pełnym">
              <a:extLst>
                <a:ext uri="{FF2B5EF4-FFF2-40B4-BE49-F238E27FC236}">
                  <a16:creationId xmlns:a16="http://schemas.microsoft.com/office/drawing/2014/main" id="{E87C7EF5-B65E-9698-E8C9-F643F2E53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9D5FA647-94C3-D169-3F49-E044FC31E22E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B0EB01F4-C9DA-F3C0-3329-CDFE6ADDBEDC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E9511250-B411-6B44-5B39-26DCB590C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16DA2E5D-A2B5-38BA-72D6-5E6EAC208260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6D217DD4-BD40-700B-62F2-F1A6D3B3B536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53AC957C-5AE9-F559-1C32-FB5D3D30B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8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R</a:t>
            </a:r>
            <a:r>
              <a:rPr sz="3200">
                <a:solidFill>
                  <a:srgbClr val="FFFFFF"/>
                </a:solidFill>
              </a:rPr>
              <a:t>EPRESENTATIONS ENCODE ASSUMPTIONS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Assumptions about stereochemistry, tautomers, or resonance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Can introduce bias in similarity and ML models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74904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🔍 Must understand what is represented and what is ignored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D10E8F4B-9238-AB36-97E9-85F491841AFA}"/>
              </a:ext>
            </a:extLst>
          </p:cNvPr>
          <p:cNvSpPr/>
          <p:nvPr/>
        </p:nvSpPr>
        <p:spPr>
          <a:xfrm>
            <a:off x="-29359" y="-152511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BE988888-BF66-5BA9-9B23-5DD194EF3739}"/>
              </a:ext>
            </a:extLst>
          </p:cNvPr>
          <p:cNvGrpSpPr/>
          <p:nvPr/>
        </p:nvGrpSpPr>
        <p:grpSpPr>
          <a:xfrm>
            <a:off x="506077" y="4477358"/>
            <a:ext cx="622919" cy="612000"/>
            <a:chOff x="91167" y="4413936"/>
            <a:chExt cx="622919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E52063D9-864A-AC07-060A-57A822C20102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Wyjście z wypełnieniem pełnym">
              <a:extLst>
                <a:ext uri="{FF2B5EF4-FFF2-40B4-BE49-F238E27FC236}">
                  <a16:creationId xmlns:a16="http://schemas.microsoft.com/office/drawing/2014/main" id="{738221CF-F822-DD2F-61C8-52925C341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994AEB6C-0418-35F9-1109-23CCD86301E8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45BC8CBC-2C72-E0FB-7210-9230BF1073E1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ejście z wypełnieniem pełnym">
              <a:extLst>
                <a:ext uri="{FF2B5EF4-FFF2-40B4-BE49-F238E27FC236}">
                  <a16:creationId xmlns:a16="http://schemas.microsoft.com/office/drawing/2014/main" id="{B1BF2B9A-10ED-32DE-46EA-09F7A55EF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0843F2A3-7C16-4B60-BF8E-394973AB5255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753ABF48-12E4-E28C-910B-2E0F35302F62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Linijka z wypełnieniem pełnym">
              <a:extLst>
                <a:ext uri="{FF2B5EF4-FFF2-40B4-BE49-F238E27FC236}">
                  <a16:creationId xmlns:a16="http://schemas.microsoft.com/office/drawing/2014/main" id="{027F1BF3-B44E-AD0A-F0BF-F3C51C099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AFC42E19-0D42-12F4-75DB-BEB1CF640446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41BF4C0E-C31C-F561-00B0-E05D515EED9C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Sieć z wypełnieniem pełnym">
              <a:extLst>
                <a:ext uri="{FF2B5EF4-FFF2-40B4-BE49-F238E27FC236}">
                  <a16:creationId xmlns:a16="http://schemas.microsoft.com/office/drawing/2014/main" id="{5676D881-5689-E69B-B3E8-6021A549B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F9C8F614-C118-CB7D-0303-C0CA365CEBAC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D4F5E399-FF32-3940-19E5-2CA8F1BFCBEF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1B80844E-C9B9-E949-4F78-B08A94844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9AD6791D-C49D-6060-176C-C12DDE1E8F3F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89D6C079-0350-CD6D-9902-52F004D87997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dcisk palca z wypełnieniem pełnym">
              <a:extLst>
                <a:ext uri="{FF2B5EF4-FFF2-40B4-BE49-F238E27FC236}">
                  <a16:creationId xmlns:a16="http://schemas.microsoft.com/office/drawing/2014/main" id="{EB3ABBC0-7BE2-6E53-F3F6-F2F7665DB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EB927967-7C6B-90E7-D3FC-9D0BC929DD29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8B23362C-EC45-50F8-4369-CC65C20DE4A1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1FB4CE5B-FAEA-0656-736D-405116B47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942EE5DC-4282-2FF8-3A23-F6D2821E8E89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D6C66311-1C3E-BCC4-FBDC-B32882B7B9F7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878089E3-4342-385F-14AD-B939DEA4F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8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S</a:t>
            </a:r>
            <a:r>
              <a:rPr sz="3200">
                <a:solidFill>
                  <a:srgbClr val="FFFFFF"/>
                </a:solidFill>
              </a:rPr>
              <a:t>IMILARITY IS TASK-DEPENDENT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📐 Fingerprint vs embedding similarity may differ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⚖️ Thresholds are arbitrary and context-specific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8256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❓ Similarity may not correlate with activity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42048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Provokes critical evaluation of predictions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EEF1D6AC-A53E-EAA2-45F0-C2EC3DF4B9E7}"/>
              </a:ext>
            </a:extLst>
          </p:cNvPr>
          <p:cNvSpPr/>
          <p:nvPr/>
        </p:nvSpPr>
        <p:spPr>
          <a:xfrm>
            <a:off x="-29359" y="-152511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8BF3709F-18EE-C048-3AA2-026B87EB2AC4}"/>
              </a:ext>
            </a:extLst>
          </p:cNvPr>
          <p:cNvGrpSpPr/>
          <p:nvPr/>
        </p:nvGrpSpPr>
        <p:grpSpPr>
          <a:xfrm>
            <a:off x="506077" y="4477358"/>
            <a:ext cx="622919" cy="612000"/>
            <a:chOff x="91167" y="4413936"/>
            <a:chExt cx="622919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B09D07A7-BC7E-14E8-2DBA-9DA8DDA64D8E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Wyjście z wypełnieniem pełnym">
              <a:extLst>
                <a:ext uri="{FF2B5EF4-FFF2-40B4-BE49-F238E27FC236}">
                  <a16:creationId xmlns:a16="http://schemas.microsoft.com/office/drawing/2014/main" id="{90FAD5ED-3896-3CB1-F67D-A6C212638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C2126EF8-C974-70F9-2D3D-5373121F5B22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C20B8954-1D97-38BB-72B3-7558FE7E3C79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ejście z wypełnieniem pełnym">
              <a:extLst>
                <a:ext uri="{FF2B5EF4-FFF2-40B4-BE49-F238E27FC236}">
                  <a16:creationId xmlns:a16="http://schemas.microsoft.com/office/drawing/2014/main" id="{3CDEC5EC-2A78-6304-E530-39B65F056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E71C1706-5DC4-97AE-8B44-D96387060146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007108D7-6878-92D9-318B-9443155C0E18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Linijka z wypełnieniem pełnym">
              <a:extLst>
                <a:ext uri="{FF2B5EF4-FFF2-40B4-BE49-F238E27FC236}">
                  <a16:creationId xmlns:a16="http://schemas.microsoft.com/office/drawing/2014/main" id="{689BC092-AAA9-3821-132A-26756E0F5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2552B6B4-E796-23EA-5E91-BE3B0A0530FE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F6084E40-A407-1D51-B5F6-2C1C7B11247C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Sieć z wypełnieniem pełnym">
              <a:extLst>
                <a:ext uri="{FF2B5EF4-FFF2-40B4-BE49-F238E27FC236}">
                  <a16:creationId xmlns:a16="http://schemas.microsoft.com/office/drawing/2014/main" id="{6FD83B71-2ABA-6BD8-8497-EF12670FD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54DF5667-DD6F-C88B-63CE-0FDA2351DD52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123F1158-51D4-E0AE-5CF5-FC932E95F1AD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BDD8C71B-42F0-F4A1-FD0A-3E1DE0150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721720A4-CB12-353A-A971-411CB72B3059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6C51E033-E849-4987-67B5-8AE43FEAA56B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dcisk palca z wypełnieniem pełnym">
              <a:extLst>
                <a:ext uri="{FF2B5EF4-FFF2-40B4-BE49-F238E27FC236}">
                  <a16:creationId xmlns:a16="http://schemas.microsoft.com/office/drawing/2014/main" id="{788A7631-DBC3-6C9A-0835-0D3BEB3E0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6432BA02-CDA7-25E8-31BF-44813A9E725A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E73C4C6C-19CF-0A48-21BA-BE8C9AD1862D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BDDC248E-A744-0511-01A3-0FD75BF54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39E5A0B5-4F0A-228F-621E-AB4ADB1C35B5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CD8735B0-3E09-C6BA-C1F6-B15F2D4F3F51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BC7DA113-11A2-CB1F-4B1A-C5BCCCF5A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557064" y="182880"/>
            <a:ext cx="694427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000000"/>
                </a:solidFill>
              </a:rPr>
              <a:t>P</a:t>
            </a:r>
            <a:r>
              <a:rPr sz="3200" dirty="0">
                <a:solidFill>
                  <a:srgbClr val="000000"/>
                </a:solidFill>
              </a:rPr>
              <a:t>HYSICAL OBJECTS VS DATA OBJECTS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694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⚛️ Physically, molecules are dynamic 3D entities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56199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💾 Digitally, molecules are stored as symbols or graphs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44919"/>
            <a:ext cx="7315200" cy="694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Data models approximate chemical reality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4115599"/>
            <a:ext cx="7315200" cy="694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🔄 Conversion always loses information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8ADDB11F-DB05-9611-88D5-D6084A74B03F}"/>
              </a:ext>
            </a:extLst>
          </p:cNvPr>
          <p:cNvSpPr/>
          <p:nvPr/>
        </p:nvSpPr>
        <p:spPr>
          <a:xfrm>
            <a:off x="-29359" y="-5280681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485595D9-0916-FA63-0679-0B7DA4E3AADD}"/>
              </a:ext>
            </a:extLst>
          </p:cNvPr>
          <p:cNvGrpSpPr/>
          <p:nvPr/>
        </p:nvGrpSpPr>
        <p:grpSpPr>
          <a:xfrm>
            <a:off x="546385" y="719194"/>
            <a:ext cx="612000" cy="612000"/>
            <a:chOff x="513727" y="717311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A1B57FF4-D362-879A-8823-6B30D1B936C9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55D6E710-4CC5-3FC1-36C6-F84BAC513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2F00A50E-B223-185B-3E04-589CC14F07DE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1A52977E-1B6C-71B9-615D-680C1E31939A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C1950303-D043-4BD3-E41E-78F2A66A9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00DE4F40-B7C9-B257-5EC0-CD6D9C9E2057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77C1483E-11ED-6093-1ED3-A69A6B851C31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EB95471D-2702-1D0C-6421-CC7161AED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201C64F-F0E4-8D03-783A-D6A3072FFE91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4005EA57-4716-67B7-3954-E53DC10C0557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BED76A24-AA11-B9F3-AF4A-1016CC9BF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2285BE3D-2818-3B9B-04B9-92E0652AF365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5ECB6B7-57AB-8AB9-E555-153022BBB06A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Sieć z wypełnieniem pełnym">
              <a:extLst>
                <a:ext uri="{FF2B5EF4-FFF2-40B4-BE49-F238E27FC236}">
                  <a16:creationId xmlns:a16="http://schemas.microsoft.com/office/drawing/2014/main" id="{63B4B16C-9714-9960-8C4C-B3AD2B7E6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FC537224-B277-7D71-C45E-468B8B500AAE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D66A5F9D-E45E-10EA-89C7-5A80485E2358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dcisk palca z wypełnieniem pełnym">
              <a:extLst>
                <a:ext uri="{FF2B5EF4-FFF2-40B4-BE49-F238E27FC236}">
                  <a16:creationId xmlns:a16="http://schemas.microsoft.com/office/drawing/2014/main" id="{F3D33540-534C-7759-1225-C378F4500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5CA25FED-A724-FA6D-C8C6-0241E2A6D3C8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50791548-27F1-9695-DCD5-6EFA057A4229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9DE7634E-DF4E-C4D9-32E6-9D2AD5778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B33CBADC-CFE9-A492-4F03-59CB1FC9765E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EFD2964-3B5C-9BB0-445F-2AB1392713A7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6C70320C-4AB9-5D19-A3CB-709262214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O</a:t>
            </a:r>
            <a:r>
              <a:rPr sz="3200">
                <a:solidFill>
                  <a:srgbClr val="000000"/>
                </a:solidFill>
              </a:rPr>
              <a:t>NE MOLECULE, MANY DESCRIPTIONS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599"/>
            <a:ext cx="3685758" cy="1097279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✏️ Same molecule can be drawn in many ways</a:t>
            </a:r>
          </a:p>
        </p:txBody>
      </p:sp>
      <p:sp>
        <p:nvSpPr>
          <p:cNvPr id="4" name="PointBox_1"/>
          <p:cNvSpPr/>
          <p:nvPr/>
        </p:nvSpPr>
        <p:spPr>
          <a:xfrm>
            <a:off x="1399758" y="2658269"/>
            <a:ext cx="3685758" cy="1652474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🔀 Atom ordering changes textual representations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D524FB56-0255-7FA2-66C6-F019A334D411}"/>
              </a:ext>
            </a:extLst>
          </p:cNvPr>
          <p:cNvSpPr/>
          <p:nvPr/>
        </p:nvSpPr>
        <p:spPr>
          <a:xfrm>
            <a:off x="-29359" y="-5280681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644FA4E2-8854-C210-84FD-A337AB1A753D}"/>
              </a:ext>
            </a:extLst>
          </p:cNvPr>
          <p:cNvGrpSpPr/>
          <p:nvPr/>
        </p:nvGrpSpPr>
        <p:grpSpPr>
          <a:xfrm>
            <a:off x="546385" y="719194"/>
            <a:ext cx="612000" cy="612000"/>
            <a:chOff x="513727" y="717311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61331E2C-7410-65D4-0CD4-13888D2A80B8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87BE1366-7AC2-173A-6995-7E4A1C7E3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FE01917E-6818-B272-3E20-DBCFEA9ADF77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EC52F7CC-3602-93C0-AB81-DC7F0BAB66AF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E75E2982-5291-C46B-510A-EE7436353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18BC7346-B0EA-3D25-AC8D-1BD91CB83128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1161AC1F-0390-11D5-FC8B-98F79465AB45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5EC73D30-A969-1AB6-5E32-87E093C11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2DC982DA-A6DE-888D-8AE2-958B7D711FA5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E67CBE19-6FBE-134C-0097-4965BCCEA9DB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96B2B64C-8F40-C9B3-C80E-3BD79B8C3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7BCD546E-9512-A9F5-4D34-593932566F78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9F0A28E4-1CD4-9F47-2F9A-0CCABB5D5CED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Sieć z wypełnieniem pełnym">
              <a:extLst>
                <a:ext uri="{FF2B5EF4-FFF2-40B4-BE49-F238E27FC236}">
                  <a16:creationId xmlns:a16="http://schemas.microsoft.com/office/drawing/2014/main" id="{B46DC2E2-37BE-A051-F066-8E93BFEC7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7D65598B-8EF0-5FEE-BB52-90B502E7D5CD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16425AFC-4EBD-7D99-0DF5-71AF60F30F61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dcisk palca z wypełnieniem pełnym">
              <a:extLst>
                <a:ext uri="{FF2B5EF4-FFF2-40B4-BE49-F238E27FC236}">
                  <a16:creationId xmlns:a16="http://schemas.microsoft.com/office/drawing/2014/main" id="{194738CB-5F50-05BD-C89A-658558EE5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3F0B2A07-AEF5-BCB0-DD0A-A0AB607DAFB5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350238EA-48E0-3E88-73DE-835244448FCC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38D5578A-1653-B77B-DAC5-C99335055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EAB68331-8C60-64A0-2D2D-FEA4F6E0AFC6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99072E49-621B-7E2E-9EFB-2957E3EE5D70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E6076425-D1B4-B465-9FC2-241B8E355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  <p:pic>
        <p:nvPicPr>
          <p:cNvPr id="5122" name="Picture 2" descr="What are the Different Types of Sugar? | ReAgent Chemicals">
            <a:extLst>
              <a:ext uri="{FF2B5EF4-FFF2-40B4-BE49-F238E27FC236}">
                <a16:creationId xmlns:a16="http://schemas.microsoft.com/office/drawing/2014/main" id="{8E376381-6E7E-AD46-6504-C5A8A3AA4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257" y="859302"/>
            <a:ext cx="3685758" cy="366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4705" y="182880"/>
            <a:ext cx="7308989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000000"/>
                </a:solidFill>
              </a:rPr>
              <a:t>C</a:t>
            </a:r>
            <a:r>
              <a:rPr sz="3200" dirty="0">
                <a:solidFill>
                  <a:srgbClr val="000000"/>
                </a:solidFill>
              </a:rPr>
              <a:t>ANONICAL SEQUENCES DO NOT EXIS</a:t>
            </a:r>
            <a:r>
              <a:rPr lang="pl-PL" sz="3200" dirty="0">
                <a:solidFill>
                  <a:srgbClr val="000000"/>
                </a:solidFill>
              </a:rPr>
              <a:t>T</a:t>
            </a:r>
            <a:endParaRPr sz="3200" dirty="0">
              <a:solidFill>
                <a:srgbClr val="000000"/>
              </a:solidFill>
            </a:endParaRP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No natural linear ordering of atoms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694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🔁 Cycles and branches complicate serialization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2980800"/>
            <a:ext cx="7315200" cy="694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🧮 Canonicalization depends on algorithms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793479"/>
            <a:ext cx="7315200" cy="694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⚖️ Different tools produce different results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F3C7C89F-8E18-6649-385D-5CACDCE971FC}"/>
              </a:ext>
            </a:extLst>
          </p:cNvPr>
          <p:cNvSpPr/>
          <p:nvPr/>
        </p:nvSpPr>
        <p:spPr>
          <a:xfrm>
            <a:off x="-29359" y="-5280681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68D379B9-62CD-5406-C7F9-FBAA32FA327A}"/>
              </a:ext>
            </a:extLst>
          </p:cNvPr>
          <p:cNvGrpSpPr/>
          <p:nvPr/>
        </p:nvGrpSpPr>
        <p:grpSpPr>
          <a:xfrm>
            <a:off x="546385" y="719194"/>
            <a:ext cx="612000" cy="612000"/>
            <a:chOff x="513727" y="717311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199D5C81-6BDD-3AAF-5810-429EC2EFC166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96413B21-3569-6729-6CF6-A6DCF261C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D374AC51-188A-4A58-5CC5-5734D75A2955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058262D9-0313-EEF6-8277-5503CA86CBC1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A19066FE-AB6D-57C9-A98E-8C3F24711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D35E2A55-2F4E-9128-ABA9-675F98A14B6C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7E8AF77B-DF6C-CF31-5A5F-1F7646327AE8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D397B72B-12D8-B379-0817-EBAC8C90A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CB41C90-C435-81A6-BC6A-593786963B58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46A94C41-3B15-0890-D5F8-BB628534AA50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172EFE76-9AA6-8BE6-703D-1E9F022DF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82B581B-8047-C9F4-EBB9-1A0D88FB73D0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9A482B3A-E2B6-0902-8EDB-EA0D9D282DF2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Sieć z wypełnieniem pełnym">
              <a:extLst>
                <a:ext uri="{FF2B5EF4-FFF2-40B4-BE49-F238E27FC236}">
                  <a16:creationId xmlns:a16="http://schemas.microsoft.com/office/drawing/2014/main" id="{D87DA48E-B3CF-65A0-E340-181F45F9B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1E833CF9-B09A-3B68-F95B-D1238B0F9429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04A9982E-CA95-A00D-CE56-DF0443C699AD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dcisk palca z wypełnieniem pełnym">
              <a:extLst>
                <a:ext uri="{FF2B5EF4-FFF2-40B4-BE49-F238E27FC236}">
                  <a16:creationId xmlns:a16="http://schemas.microsoft.com/office/drawing/2014/main" id="{2D9B4CF1-FE19-4DCB-E0C2-02172B193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339C10BD-163D-9A51-62AB-07086CE4DBDA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AA0541FA-38EA-8239-2F6C-566E403753CB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80917DD1-05F5-F23A-609E-617E9AF96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9554299E-09FF-BF8B-D2F5-E0BB4F2B73B0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7AAB5F67-E830-17AC-E80C-C471AB768FEF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D7326CF8-AD0C-B578-5153-C5C847D50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R</a:t>
            </a:r>
            <a:r>
              <a:rPr sz="3200">
                <a:solidFill>
                  <a:srgbClr val="000000"/>
                </a:solidFill>
              </a:rPr>
              <a:t>EPRESENTATION AS A DESIGN CHOICE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694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🎨 Representation encodes assumptions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694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Different tasks need different views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694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⚙️ Precision trades off with simplicity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694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📐 No universally optimal representation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CFE3AA6D-4EDB-6873-F748-768754418D39}"/>
              </a:ext>
            </a:extLst>
          </p:cNvPr>
          <p:cNvSpPr/>
          <p:nvPr/>
        </p:nvSpPr>
        <p:spPr>
          <a:xfrm>
            <a:off x="-29359" y="-5280681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D11809CE-AA9D-50A5-2C1A-79213CDDF73C}"/>
              </a:ext>
            </a:extLst>
          </p:cNvPr>
          <p:cNvGrpSpPr/>
          <p:nvPr/>
        </p:nvGrpSpPr>
        <p:grpSpPr>
          <a:xfrm>
            <a:off x="546385" y="719194"/>
            <a:ext cx="612000" cy="612000"/>
            <a:chOff x="513727" y="717311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774DD238-EB61-686D-72E1-0301336A7153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845545A3-37EC-8E69-1101-5730E3BCB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4CFB6B13-DE59-50AC-E8CE-E60E63F6F260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34BDF719-253D-710B-C9A1-C2C9FF4C3F84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42ABD939-1351-09B4-C010-F471201BD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082824A1-8552-F009-345E-E723964B08E4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06E0DDA7-E082-B426-974C-C53E73C0824C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41163F6B-4632-F4D7-D949-7E8818A03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5EB085ED-4299-CC58-0C74-4BFB7C205552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EE763977-56FD-CEFE-766E-613DE7EE6A3F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798ACEB4-4D03-42A6-8BC8-11085F529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F92D2361-41B9-C4E3-20E9-2433972B90DC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101CF5F2-7291-4BA2-2D46-DA9DD6A29667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Sieć z wypełnieniem pełnym">
              <a:extLst>
                <a:ext uri="{FF2B5EF4-FFF2-40B4-BE49-F238E27FC236}">
                  <a16:creationId xmlns:a16="http://schemas.microsoft.com/office/drawing/2014/main" id="{DF4811AE-C562-F9A1-92AF-ADD2BDBDD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A5E01EF8-B1A0-F32F-789F-8FA63801CF82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BA214522-836E-F88A-6F8A-75E5AD04569D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dcisk palca z wypełnieniem pełnym">
              <a:extLst>
                <a:ext uri="{FF2B5EF4-FFF2-40B4-BE49-F238E27FC236}">
                  <a16:creationId xmlns:a16="http://schemas.microsoft.com/office/drawing/2014/main" id="{B8808857-1FFB-2778-BD8D-497AC7831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90A0B95F-E9B5-C249-3241-ED20A7893E79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48B13B29-6128-BBEB-C0EA-E2DDBBF805C5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61C341D4-0A0E-665E-0662-F80716895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81263E09-87FF-3A6C-2C74-42D9CE9643D5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4523909B-B171-124C-FEE7-B3CA541BA2D6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31CA1BA7-0666-C089-5A7C-00120ADD5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579377" y="182880"/>
            <a:ext cx="689964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R</a:t>
            </a:r>
            <a:r>
              <a:rPr sz="3200" dirty="0">
                <a:solidFill>
                  <a:srgbClr val="000000"/>
                </a:solidFill>
              </a:rPr>
              <a:t>EPRESENTATION </a:t>
            </a:r>
            <a:r>
              <a:rPr lang="pl-PL" sz="3200" dirty="0">
                <a:solidFill>
                  <a:srgbClr val="000000"/>
                </a:solidFill>
              </a:rPr>
              <a:t>VS</a:t>
            </a:r>
            <a:r>
              <a:rPr sz="3200" dirty="0">
                <a:solidFill>
                  <a:srgbClr val="000000"/>
                </a:solidFill>
              </a:rPr>
              <a:t> COMPUTATION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🧮 Algorithms operate on representations, not molecules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694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⚡ Performance depends on encoding choice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35382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🔍 Search and comparison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dirty="0"/>
              <a:t> representation-specific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5563C8F7-50EE-A9E1-68E0-3ED7F197578D}"/>
              </a:ext>
            </a:extLst>
          </p:cNvPr>
          <p:cNvSpPr/>
          <p:nvPr/>
        </p:nvSpPr>
        <p:spPr>
          <a:xfrm>
            <a:off x="-29359" y="-5280681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0838BF19-48D8-F938-897C-25D24374A0CD}"/>
              </a:ext>
            </a:extLst>
          </p:cNvPr>
          <p:cNvGrpSpPr/>
          <p:nvPr/>
        </p:nvGrpSpPr>
        <p:grpSpPr>
          <a:xfrm>
            <a:off x="546385" y="719194"/>
            <a:ext cx="612000" cy="612000"/>
            <a:chOff x="513727" y="717311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ADA5EE46-8060-23A0-D2C7-CB7B2C53850B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E8B61343-7298-734F-59DD-32D58EDD5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DAAEA80E-6108-34A3-08C6-46BB6CCEADA3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AF8AE3F7-5657-02C5-D466-04733D5AF011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6B3EAAFF-DBF3-9550-1519-BDDEC46DD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F531AF0D-38E4-3C0D-C7A5-D0FBC68E6B02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825825FB-6E9D-5A70-9C61-DF918D881116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4842A871-1CCD-AE67-F115-D8109A2A6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5D344FE5-EF02-294E-29F4-00C7365BF9FB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D2EB74BD-9ACA-6552-DD86-9344BAA84BE5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F5B56834-4837-3128-C924-8B3774AAE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EE629C63-3FC6-0714-94C6-86E3142FEEAA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B79EEAD-BD45-FF07-D816-A821DA08B96A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Sieć z wypełnieniem pełnym">
              <a:extLst>
                <a:ext uri="{FF2B5EF4-FFF2-40B4-BE49-F238E27FC236}">
                  <a16:creationId xmlns:a16="http://schemas.microsoft.com/office/drawing/2014/main" id="{468F7E38-3AF8-BEEE-F7A4-E7EF518DF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5187F008-3F76-398C-6F44-B7101A12489C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EB86DD65-22D9-8329-8679-68824DF7CACE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dcisk palca z wypełnieniem pełnym">
              <a:extLst>
                <a:ext uri="{FF2B5EF4-FFF2-40B4-BE49-F238E27FC236}">
                  <a16:creationId xmlns:a16="http://schemas.microsoft.com/office/drawing/2014/main" id="{FC3DDBA3-A480-C6DD-53A1-AEEFAEF73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BC6F525D-CBFA-0C28-FD13-69281BC5346E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10870F5D-B007-9F4C-3B4E-0D486F444BBF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69020BA8-E0C6-11C0-559C-CD80894E6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6B7F5728-B4E6-B8A6-29A1-F0F67E42721B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B7EE6C9B-9871-8169-7F91-F3E12B4EF34D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9662F7BF-490B-AD94-41A5-224D1718F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M</a:t>
            </a:r>
            <a:r>
              <a:rPr sz="3200">
                <a:solidFill>
                  <a:srgbClr val="000000"/>
                </a:solidFill>
              </a:rPr>
              <a:t>OLECULAR FORMULA IS NOT ENOUGH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694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🧾 Formula counts atoms but ignores structure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79319"/>
            <a:ext cx="7315200" cy="694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🔗 Connectivity defines chemical identity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2997926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🧪 Many molecules share the same formula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56CAF6BE-F124-0495-DA1E-D2ED82467940}"/>
              </a:ext>
            </a:extLst>
          </p:cNvPr>
          <p:cNvSpPr/>
          <p:nvPr/>
        </p:nvSpPr>
        <p:spPr>
          <a:xfrm>
            <a:off x="-29359" y="-5280681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7FA3DE8C-27DE-845D-F27A-8F6FF3E518C9}"/>
              </a:ext>
            </a:extLst>
          </p:cNvPr>
          <p:cNvGrpSpPr/>
          <p:nvPr/>
        </p:nvGrpSpPr>
        <p:grpSpPr>
          <a:xfrm>
            <a:off x="546385" y="719194"/>
            <a:ext cx="612000" cy="612000"/>
            <a:chOff x="513727" y="717311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D3BF1032-76F8-41A8-ABC8-7F425162820F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B0360362-1C54-7DF5-A604-4E6FEDE7E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E4EBDFC2-9345-AD29-31D5-3061567F5FB3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5E8FAE87-877F-3E9F-400F-32F3C1B34FBA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83F7D088-7BE6-D840-35DB-5255AE96E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A67B8973-7E1E-91AE-F88D-EC901E28B8FA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C464C5A9-B61F-A60E-7F8C-E387B18785A2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5EB6B0EC-0E79-F808-3A65-EECD7D389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FE732E4E-D02F-38A6-C8AD-BC4F296FADDC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1A679C6-7E2F-CE28-4277-BAD4EE02BE73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8C2D1316-8E2B-7D2F-677C-67C80B504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DB71AE20-A3EB-E711-12DE-3950063952D1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38629C8-611A-EA26-4B5A-2EB18DD98104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Sieć z wypełnieniem pełnym">
              <a:extLst>
                <a:ext uri="{FF2B5EF4-FFF2-40B4-BE49-F238E27FC236}">
                  <a16:creationId xmlns:a16="http://schemas.microsoft.com/office/drawing/2014/main" id="{A7627EB0-87CD-89D2-0533-4008CE503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6D68D22-CCCA-A02D-A5FB-7DEFF3AB76A3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256D10CA-A0CB-E927-CC79-F09A093A7740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dcisk palca z wypełnieniem pełnym">
              <a:extLst>
                <a:ext uri="{FF2B5EF4-FFF2-40B4-BE49-F238E27FC236}">
                  <a16:creationId xmlns:a16="http://schemas.microsoft.com/office/drawing/2014/main" id="{C6F9CBDF-8523-A77B-A726-BCF5581E7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7388FA48-3BC0-6BC6-D995-A8AD1DC7EBC1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A0BDD9FD-2813-DADD-F19F-3343F542D76D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C5B20148-BA31-EA00-D509-C7593A2F4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E8D2F5D8-40A1-A3ED-11F9-E92E04C17A86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77275038-0416-73F3-0697-4C7DDAF08C0F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B964024B-26E8-0284-183C-A699AF0D1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  <p:pic>
        <p:nvPicPr>
          <p:cNvPr id="32" name="Picture 4" descr="Types of Isomers: Constitutional Isomers, Stereoisomers, Enantiomers ...">
            <a:extLst>
              <a:ext uri="{FF2B5EF4-FFF2-40B4-BE49-F238E27FC236}">
                <a16:creationId xmlns:a16="http://schemas.microsoft.com/office/drawing/2014/main" id="{08038494-F5F4-4050-9C25-3967EA8F5A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3" b="28741"/>
          <a:stretch>
            <a:fillRect/>
          </a:stretch>
        </p:blipFill>
        <p:spPr bwMode="auto">
          <a:xfrm>
            <a:off x="1061997" y="2945961"/>
            <a:ext cx="7934406" cy="190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4098496" y="182880"/>
            <a:ext cx="186140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000000"/>
                </a:solidFill>
              </a:rPr>
              <a:t>I</a:t>
            </a:r>
            <a:r>
              <a:rPr sz="3200" dirty="0">
                <a:solidFill>
                  <a:srgbClr val="000000"/>
                </a:solidFill>
              </a:rPr>
              <a:t>SOMERS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0F1726B0-BB5E-843F-FDEF-13F5E9094112}"/>
              </a:ext>
            </a:extLst>
          </p:cNvPr>
          <p:cNvSpPr/>
          <p:nvPr/>
        </p:nvSpPr>
        <p:spPr>
          <a:xfrm>
            <a:off x="-29359" y="-5280681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B0E62C6A-1A17-69A4-2528-3F3595001F5E}"/>
              </a:ext>
            </a:extLst>
          </p:cNvPr>
          <p:cNvGrpSpPr/>
          <p:nvPr/>
        </p:nvGrpSpPr>
        <p:grpSpPr>
          <a:xfrm>
            <a:off x="546385" y="719194"/>
            <a:ext cx="612000" cy="612000"/>
            <a:chOff x="513727" y="717311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8CF5D485-8A79-30FE-D134-C8F297685D93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92307BE3-CF91-1258-8EB5-06B8939C6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8C43D11A-5A09-1C0C-F4B8-9D7CC3CCBBE9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C1A930F8-86DC-0D35-C5AD-6C0AB0202AE6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0E889C43-81EB-6AC8-686F-0E728D96C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79AD3DA2-1194-44F0-ED51-F7195616548D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66C84CD4-0630-B761-7BA5-9123535920A1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7D3DC203-27D8-A110-5697-E95E9BA50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DDF39C27-F8DE-B170-9B27-115AAE421A68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D0A80BF4-7BBD-77D6-8F27-6282F8732BF6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1EB86039-FACB-0D88-9206-2A73D66A5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64D6A96-773B-9378-89A4-DBF685DD5922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1C4B3C40-BCD2-767F-5A91-D14F0358A8E3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Sieć z wypełnieniem pełnym">
              <a:extLst>
                <a:ext uri="{FF2B5EF4-FFF2-40B4-BE49-F238E27FC236}">
                  <a16:creationId xmlns:a16="http://schemas.microsoft.com/office/drawing/2014/main" id="{4136DA9A-E4B9-49FC-BF11-B9F9251D5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3D7405CC-2E98-2E0F-EF83-67B871A315A0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7AFC10CD-B03B-18AB-CAF4-829EBBE5B1B3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dcisk palca z wypełnieniem pełnym">
              <a:extLst>
                <a:ext uri="{FF2B5EF4-FFF2-40B4-BE49-F238E27FC236}">
                  <a16:creationId xmlns:a16="http://schemas.microsoft.com/office/drawing/2014/main" id="{94CDC99C-DCEB-6B15-313C-B85E01E62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271C424B-1609-B2C9-D3D4-D99305198DAE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12A4652F-E8AB-319E-ECD5-4B44AE45F6A3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C08C5D08-4B87-5AA9-87D1-9FDDD81A1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6590B5A9-EAB3-5D4F-F0CE-05F7AC10B204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70AF6DC4-7679-07EC-D4E9-9C5EC4524085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BAC79D68-7416-224A-D035-850C0AF73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  <p:pic>
        <p:nvPicPr>
          <p:cNvPr id="7170" name="Picture 2" descr="A Brief Guide to Types of Isomerism in Organic Chemistry | Compound ...">
            <a:extLst>
              <a:ext uri="{FF2B5EF4-FFF2-40B4-BE49-F238E27FC236}">
                <a16:creationId xmlns:a16="http://schemas.microsoft.com/office/drawing/2014/main" id="{26E0187E-84A2-F551-3478-F4B9CE2F1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55" b="30582"/>
          <a:stretch>
            <a:fillRect/>
          </a:stretch>
        </p:blipFill>
        <p:spPr bwMode="auto">
          <a:xfrm>
            <a:off x="1020120" y="1455828"/>
            <a:ext cx="7927484" cy="238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AF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AE898B-D138-C865-C292-90B7CF265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CEDFF362-3293-C45A-ACFF-C2138F7A4F11}"/>
              </a:ext>
            </a:extLst>
          </p:cNvPr>
          <p:cNvSpPr txBox="1"/>
          <p:nvPr/>
        </p:nvSpPr>
        <p:spPr>
          <a:xfrm>
            <a:off x="2825712" y="182880"/>
            <a:ext cx="440697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S</a:t>
            </a:r>
            <a:r>
              <a:rPr sz="3200" dirty="0">
                <a:solidFill>
                  <a:srgbClr val="000000"/>
                </a:solidFill>
              </a:rPr>
              <a:t>TRUCTURAL ISOMERS</a:t>
            </a:r>
          </a:p>
        </p:txBody>
      </p:sp>
      <p:sp>
        <p:nvSpPr>
          <p:cNvPr id="3" name="PointBox_0">
            <a:extLst>
              <a:ext uri="{FF2B5EF4-FFF2-40B4-BE49-F238E27FC236}">
                <a16:creationId xmlns:a16="http://schemas.microsoft.com/office/drawing/2014/main" id="{81E19379-4ECA-092F-5F9D-592DD585CD03}"/>
              </a:ext>
            </a:extLst>
          </p:cNvPr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🧩 Different atom connectivity patterns</a:t>
            </a:r>
          </a:p>
        </p:txBody>
      </p:sp>
      <p:sp>
        <p:nvSpPr>
          <p:cNvPr id="4" name="PointBox_1">
            <a:extLst>
              <a:ext uri="{FF2B5EF4-FFF2-40B4-BE49-F238E27FC236}">
                <a16:creationId xmlns:a16="http://schemas.microsoft.com/office/drawing/2014/main" id="{3F0E5392-5910-2CD2-7416-C97E19BAF62B}"/>
              </a:ext>
            </a:extLst>
          </p:cNvPr>
          <p:cNvSpPr/>
          <p:nvPr/>
        </p:nvSpPr>
        <p:spPr>
          <a:xfrm>
            <a:off x="1371600" y="2194560"/>
            <a:ext cx="7315200" cy="694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🧮 Represented as distinct molecular graphs</a:t>
            </a:r>
          </a:p>
        </p:txBody>
      </p:sp>
      <p:sp>
        <p:nvSpPr>
          <p:cNvPr id="5" name="PointBox_2">
            <a:extLst>
              <a:ext uri="{FF2B5EF4-FFF2-40B4-BE49-F238E27FC236}">
                <a16:creationId xmlns:a16="http://schemas.microsoft.com/office/drawing/2014/main" id="{EE619E69-A167-F4DC-1146-C638727E888B}"/>
              </a:ext>
            </a:extLst>
          </p:cNvPr>
          <p:cNvSpPr/>
          <p:nvPr/>
        </p:nvSpPr>
        <p:spPr>
          <a:xfrm>
            <a:off x="1371600" y="2980800"/>
            <a:ext cx="7315200" cy="694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💊 Often radically different biological effects</a:t>
            </a:r>
          </a:p>
        </p:txBody>
      </p:sp>
      <p:sp>
        <p:nvSpPr>
          <p:cNvPr id="6" name="PointBox_3">
            <a:extLst>
              <a:ext uri="{FF2B5EF4-FFF2-40B4-BE49-F238E27FC236}">
                <a16:creationId xmlns:a16="http://schemas.microsoft.com/office/drawing/2014/main" id="{6933CF8B-2A42-9E78-5A95-A79FF8E0FDB1}"/>
              </a:ext>
            </a:extLst>
          </p:cNvPr>
          <p:cNvSpPr/>
          <p:nvPr/>
        </p:nvSpPr>
        <p:spPr>
          <a:xfrm>
            <a:off x="1371600" y="3782558"/>
            <a:ext cx="7315200" cy="694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🔍 Graph structure is crucial for identity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8E50BA1E-5B5F-47E1-6E5B-5B34A504599D}"/>
              </a:ext>
            </a:extLst>
          </p:cNvPr>
          <p:cNvSpPr/>
          <p:nvPr/>
        </p:nvSpPr>
        <p:spPr>
          <a:xfrm>
            <a:off x="-29359" y="-5280681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1BC4AEF2-44BB-0A85-5623-14EF87A0EE51}"/>
              </a:ext>
            </a:extLst>
          </p:cNvPr>
          <p:cNvGrpSpPr/>
          <p:nvPr/>
        </p:nvGrpSpPr>
        <p:grpSpPr>
          <a:xfrm>
            <a:off x="546385" y="719194"/>
            <a:ext cx="612000" cy="612000"/>
            <a:chOff x="513727" y="717311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8380E79A-94FA-0F19-04C0-2CFD7F397900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251F8C4C-5952-A2E6-992B-EEC8DC36B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1E112F52-D7BA-5118-4EA4-DC2BF300BC11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AE9C3D84-E1A9-39C8-9B8E-5E4214A4BFA6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E97B89DB-4187-F90A-80A0-F23462CF4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2048D523-2433-D86A-883E-08222F94EB33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1340A331-0A86-B538-CF19-768CA3FEFD60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38069BFD-8E1D-12EC-BF64-62C140766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6D87CBC-3E7A-BF63-F73D-CFB511E576D4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7BB2269B-A82D-8A1E-CFC2-AE21622F9EEA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7A71E401-13D7-68AD-8E67-8DFB4094A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0772E63D-DD01-A04F-3CA6-1C8CE08ADA19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A75E43C-D159-729F-2619-9B72CA24CD61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Sieć z wypełnieniem pełnym">
              <a:extLst>
                <a:ext uri="{FF2B5EF4-FFF2-40B4-BE49-F238E27FC236}">
                  <a16:creationId xmlns:a16="http://schemas.microsoft.com/office/drawing/2014/main" id="{B749CF23-A4F6-36C2-9F54-116A89ED4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744EE7BF-87A6-392C-D8B6-5CD412B9FD25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20F0398F-C8CC-66FB-13A3-47900F1D5A23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dcisk palca z wypełnieniem pełnym">
              <a:extLst>
                <a:ext uri="{FF2B5EF4-FFF2-40B4-BE49-F238E27FC236}">
                  <a16:creationId xmlns:a16="http://schemas.microsoft.com/office/drawing/2014/main" id="{A8F37DA4-B1A6-E51B-AE3B-51C0E05C5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E4A9899E-82DA-776A-AF6E-03AF35F10B0C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85D5B28D-279C-1F49-CFF3-3962B4FA0BF4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9D09FDBD-B326-403D-042A-6F5A6FF04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4A07EC12-6BC1-A691-B54A-D139A5E5D944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A428EFAD-75ED-8633-BB3F-AAAB55253802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91B02608-1D35-3C53-62E3-5DF240A8E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3229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153780" y="182880"/>
            <a:ext cx="775084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000000"/>
                </a:solidFill>
              </a:rPr>
              <a:t>B</a:t>
            </a:r>
            <a:r>
              <a:rPr sz="3200" dirty="0">
                <a:solidFill>
                  <a:srgbClr val="000000"/>
                </a:solidFill>
              </a:rPr>
              <a:t>IOINFORMATICS TO CHEMINFORMATICS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3628E9FE-26DA-AF18-C1DB-F3A1A2C40055}"/>
              </a:ext>
            </a:extLst>
          </p:cNvPr>
          <p:cNvSpPr/>
          <p:nvPr/>
        </p:nvSpPr>
        <p:spPr>
          <a:xfrm>
            <a:off x="-29359" y="-590116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53" name="Grupa 52">
            <a:extLst>
              <a:ext uri="{FF2B5EF4-FFF2-40B4-BE49-F238E27FC236}">
                <a16:creationId xmlns:a16="http://schemas.microsoft.com/office/drawing/2014/main" id="{D174A553-49C4-1B95-9188-DB9CEECB21F4}"/>
              </a:ext>
            </a:extLst>
          </p:cNvPr>
          <p:cNvGrpSpPr/>
          <p:nvPr/>
        </p:nvGrpSpPr>
        <p:grpSpPr>
          <a:xfrm>
            <a:off x="520418" y="92833"/>
            <a:ext cx="612000" cy="612000"/>
            <a:chOff x="596620" y="114605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96F9D704-6186-F8E5-77C2-098697235F1C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Wejście z wypełnieniem pełnym">
              <a:extLst>
                <a:ext uri="{FF2B5EF4-FFF2-40B4-BE49-F238E27FC236}">
                  <a16:creationId xmlns:a16="http://schemas.microsoft.com/office/drawing/2014/main" id="{2C1EAE3A-64A4-CE54-A348-92F135A58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74" name="Grupa 73">
            <a:extLst>
              <a:ext uri="{FF2B5EF4-FFF2-40B4-BE49-F238E27FC236}">
                <a16:creationId xmlns:a16="http://schemas.microsoft.com/office/drawing/2014/main" id="{197B6483-E0FC-FE93-3192-DB2E66C4A69C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75" name="Owal 74">
              <a:extLst>
                <a:ext uri="{FF2B5EF4-FFF2-40B4-BE49-F238E27FC236}">
                  <a16:creationId xmlns:a16="http://schemas.microsoft.com/office/drawing/2014/main" id="{5E61276E-08BF-7428-EF57-35781DD1772F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76" name="Grafika 75" descr="Wyjście z wypełnieniem pełnym">
              <a:extLst>
                <a:ext uri="{FF2B5EF4-FFF2-40B4-BE49-F238E27FC236}">
                  <a16:creationId xmlns:a16="http://schemas.microsoft.com/office/drawing/2014/main" id="{E513613E-33CD-F6D6-3917-B78040451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80" name="Grupa 79">
            <a:extLst>
              <a:ext uri="{FF2B5EF4-FFF2-40B4-BE49-F238E27FC236}">
                <a16:creationId xmlns:a16="http://schemas.microsoft.com/office/drawing/2014/main" id="{0A3DD4B7-B75C-3782-FF7C-DB18FDAA843D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81" name="Owal 80">
              <a:extLst>
                <a:ext uri="{FF2B5EF4-FFF2-40B4-BE49-F238E27FC236}">
                  <a16:creationId xmlns:a16="http://schemas.microsoft.com/office/drawing/2014/main" id="{9C85A7AF-B280-9C8E-CCE2-5BDD74A69B08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82" name="Grafika 81" descr="Linijka z wypełnieniem pełnym">
              <a:extLst>
                <a:ext uri="{FF2B5EF4-FFF2-40B4-BE49-F238E27FC236}">
                  <a16:creationId xmlns:a16="http://schemas.microsoft.com/office/drawing/2014/main" id="{863FC3AF-6D27-AAAC-BD47-AECDDD6C1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83" name="Grupa 82">
            <a:extLst>
              <a:ext uri="{FF2B5EF4-FFF2-40B4-BE49-F238E27FC236}">
                <a16:creationId xmlns:a16="http://schemas.microsoft.com/office/drawing/2014/main" id="{352C9E2A-8691-7C85-1525-96E432B96854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84" name="Owal 83">
              <a:extLst>
                <a:ext uri="{FF2B5EF4-FFF2-40B4-BE49-F238E27FC236}">
                  <a16:creationId xmlns:a16="http://schemas.microsoft.com/office/drawing/2014/main" id="{B8AFAF10-2FB4-180E-3505-911BC54EE0AB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85" name="Grafika 84" descr="Sieć z wypełnieniem pełnym">
              <a:extLst>
                <a:ext uri="{FF2B5EF4-FFF2-40B4-BE49-F238E27FC236}">
                  <a16:creationId xmlns:a16="http://schemas.microsoft.com/office/drawing/2014/main" id="{2C7B8684-07D3-5096-A471-56E479B41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86" name="Grupa 85">
            <a:extLst>
              <a:ext uri="{FF2B5EF4-FFF2-40B4-BE49-F238E27FC236}">
                <a16:creationId xmlns:a16="http://schemas.microsoft.com/office/drawing/2014/main" id="{C5871A1D-5FD0-1FB3-2D7C-C81389C82452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87" name="Owal 86">
              <a:extLst>
                <a:ext uri="{FF2B5EF4-FFF2-40B4-BE49-F238E27FC236}">
                  <a16:creationId xmlns:a16="http://schemas.microsoft.com/office/drawing/2014/main" id="{53258D5B-1405-D96B-A60C-6C32A7934925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88" name="Grafika 87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DAD2940D-926C-037D-774D-F929C404D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89" name="Grupa 88">
            <a:extLst>
              <a:ext uri="{FF2B5EF4-FFF2-40B4-BE49-F238E27FC236}">
                <a16:creationId xmlns:a16="http://schemas.microsoft.com/office/drawing/2014/main" id="{D25A2FEF-E153-DD1F-2D11-CEACD4EF229C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90" name="Owal 89">
              <a:extLst>
                <a:ext uri="{FF2B5EF4-FFF2-40B4-BE49-F238E27FC236}">
                  <a16:creationId xmlns:a16="http://schemas.microsoft.com/office/drawing/2014/main" id="{1AB739C3-5037-331D-0741-4E501B8616D5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1" name="Grafika 90" descr="Odcisk palca z wypełnieniem pełnym">
              <a:extLst>
                <a:ext uri="{FF2B5EF4-FFF2-40B4-BE49-F238E27FC236}">
                  <a16:creationId xmlns:a16="http://schemas.microsoft.com/office/drawing/2014/main" id="{38E99E9B-8E83-2E6C-7B9D-3C72A13C1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92" name="Grupa 91">
            <a:extLst>
              <a:ext uri="{FF2B5EF4-FFF2-40B4-BE49-F238E27FC236}">
                <a16:creationId xmlns:a16="http://schemas.microsoft.com/office/drawing/2014/main" id="{A602FEDD-41F1-E2FF-68A5-FADE960F5334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93" name="Owal 92">
              <a:extLst>
                <a:ext uri="{FF2B5EF4-FFF2-40B4-BE49-F238E27FC236}">
                  <a16:creationId xmlns:a16="http://schemas.microsoft.com/office/drawing/2014/main" id="{8010E699-D74B-27E8-1793-AF31C688B33B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4" name="Grafika 93" descr="Yin i yang z wypełnieniem pełnym">
              <a:extLst>
                <a:ext uri="{FF2B5EF4-FFF2-40B4-BE49-F238E27FC236}">
                  <a16:creationId xmlns:a16="http://schemas.microsoft.com/office/drawing/2014/main" id="{2FB45372-4155-741C-6567-3910785A3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95" name="Grupa 94">
            <a:extLst>
              <a:ext uri="{FF2B5EF4-FFF2-40B4-BE49-F238E27FC236}">
                <a16:creationId xmlns:a16="http://schemas.microsoft.com/office/drawing/2014/main" id="{677886EC-AF93-55C3-32E9-2FB5F45A24CD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96" name="Owal 95">
              <a:extLst>
                <a:ext uri="{FF2B5EF4-FFF2-40B4-BE49-F238E27FC236}">
                  <a16:creationId xmlns:a16="http://schemas.microsoft.com/office/drawing/2014/main" id="{37176C8E-56AA-664E-B96F-9D020A8053B0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7" name="Grafika 96" descr="Baza danych z wypełnieniem pełnym">
              <a:extLst>
                <a:ext uri="{FF2B5EF4-FFF2-40B4-BE49-F238E27FC236}">
                  <a16:creationId xmlns:a16="http://schemas.microsoft.com/office/drawing/2014/main" id="{790B2993-65A0-909A-9B21-BD7505A48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  <p:pic>
        <p:nvPicPr>
          <p:cNvPr id="101" name="Obraz 100" descr="Obraz zawierający tekst, Czcionka, zrzut ekranu, logo&#10;&#10;Zawartość wygenerowana przez AI może być niepoprawna.">
            <a:extLst>
              <a:ext uri="{FF2B5EF4-FFF2-40B4-BE49-F238E27FC236}">
                <a16:creationId xmlns:a16="http://schemas.microsoft.com/office/drawing/2014/main" id="{88923C69-293F-AE46-45F1-719B9045DE23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t="23603" b="9518"/>
          <a:stretch>
            <a:fillRect/>
          </a:stretch>
        </p:blipFill>
        <p:spPr>
          <a:xfrm>
            <a:off x="1673678" y="878334"/>
            <a:ext cx="6098721" cy="407872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3364321" y="182880"/>
            <a:ext cx="3329758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S</a:t>
            </a:r>
            <a:r>
              <a:rPr sz="3200" dirty="0">
                <a:solidFill>
                  <a:srgbClr val="000000"/>
                </a:solidFill>
              </a:rPr>
              <a:t>TEREOISOMERS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🪞 Same graph, different 3D arrangement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694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Enantiomers interact differently with proteins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61959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⚖️ Chirality must be explicitly encoded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84919"/>
            <a:ext cx="7315200" cy="694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💊 One isomer may be active, another harmful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7C18A3C5-C3B0-6198-6586-E00D94732A1D}"/>
              </a:ext>
            </a:extLst>
          </p:cNvPr>
          <p:cNvSpPr/>
          <p:nvPr/>
        </p:nvSpPr>
        <p:spPr>
          <a:xfrm>
            <a:off x="-29359" y="-5280681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60C682DC-A7B3-A039-C213-2E4506878510}"/>
              </a:ext>
            </a:extLst>
          </p:cNvPr>
          <p:cNvGrpSpPr/>
          <p:nvPr/>
        </p:nvGrpSpPr>
        <p:grpSpPr>
          <a:xfrm>
            <a:off x="546385" y="719194"/>
            <a:ext cx="612000" cy="612000"/>
            <a:chOff x="513727" y="717311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C858A5FD-8C32-91A6-88B1-A382B7F156DD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64529BB2-3CB0-F377-56DC-34DE1CA2D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83C7DCDD-0C45-45AB-17D5-477796D27770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B753A6AA-CDEA-D57A-3CAB-8122609DEEB1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178F04A7-33BA-5E4E-B8FD-9BDC0106D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4742E99B-8315-E62D-9A00-056F73E61AF2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7BC2B0D6-D714-7C74-CFAF-B3D038DA0892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A12816F6-F1C0-888D-BD0D-521801B15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552B0A25-89DD-9ABF-D8AF-E2F538E6D01D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BBB6D3CE-9BAA-5DB7-1D76-F292A521EDBA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570884FA-A66E-C393-60FC-6320B5095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252B64EF-25F3-EC1C-95B7-B024938892F5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CD9AAC4C-FD7B-40AF-34E2-E5658E37EFAF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Sieć z wypełnieniem pełnym">
              <a:extLst>
                <a:ext uri="{FF2B5EF4-FFF2-40B4-BE49-F238E27FC236}">
                  <a16:creationId xmlns:a16="http://schemas.microsoft.com/office/drawing/2014/main" id="{89C1F650-95EF-07CE-E995-82DA612B2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D17F175F-7801-CB43-3B4F-D2A390D8B79A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1856EE82-BE3A-D59C-A4BD-C5D17F39D3D2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dcisk palca z wypełnieniem pełnym">
              <a:extLst>
                <a:ext uri="{FF2B5EF4-FFF2-40B4-BE49-F238E27FC236}">
                  <a16:creationId xmlns:a16="http://schemas.microsoft.com/office/drawing/2014/main" id="{61D34848-8955-A62F-8C17-0F1315A51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5718C268-6527-44B1-476F-DCE1FFF854A6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ED5CDFCE-1EDE-6D67-2777-7F96B7A43BAB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15D3AB5B-A93D-17E3-3B08-D4241D56F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D609F1A4-57DF-88B4-4A61-794DF9C48024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FDD43460-852D-109C-2B33-71B54F27A006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B4C28AA9-BC34-1C23-36E1-52EBC05A6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AF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EAE54F-5974-F96B-AD5D-41C08457C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2AB826FF-4E1D-84CF-5C9E-906A6A8432F8}"/>
              </a:ext>
            </a:extLst>
          </p:cNvPr>
          <p:cNvSpPr txBox="1"/>
          <p:nvPr/>
        </p:nvSpPr>
        <p:spPr>
          <a:xfrm>
            <a:off x="3364321" y="182880"/>
            <a:ext cx="3329758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S</a:t>
            </a:r>
            <a:r>
              <a:rPr sz="3200" dirty="0">
                <a:solidFill>
                  <a:srgbClr val="000000"/>
                </a:solidFill>
              </a:rPr>
              <a:t>TEREOISOMERS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82607465-AC9E-3569-662C-FB1D93231449}"/>
              </a:ext>
            </a:extLst>
          </p:cNvPr>
          <p:cNvSpPr/>
          <p:nvPr/>
        </p:nvSpPr>
        <p:spPr>
          <a:xfrm>
            <a:off x="-29359" y="-5280681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298073DE-EB51-D6A8-03A6-2089E5EDF411}"/>
              </a:ext>
            </a:extLst>
          </p:cNvPr>
          <p:cNvGrpSpPr/>
          <p:nvPr/>
        </p:nvGrpSpPr>
        <p:grpSpPr>
          <a:xfrm>
            <a:off x="546385" y="719194"/>
            <a:ext cx="612000" cy="612000"/>
            <a:chOff x="513727" y="717311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32EF016F-6EEB-0A54-05B9-5AAFE32BEA15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4B291A6B-8CED-0772-CF3D-119D9F6A6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0205E7B4-63BD-8284-D20A-5EC3720BC1FA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B7ED0B7B-3541-3E25-A990-07402E9173E6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C33B32B9-24EA-8CCD-C7BB-A7EA11A01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95C9F9C6-F3F2-E06F-BCA9-509652A2C100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1B6DCF0F-768E-02BC-A0BC-5538A6B1B4CF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D5ABDF1E-EE1A-EFE0-CD5E-91F4AC135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C2F855EC-4310-0C4D-26F3-3F3EFB3985C7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AA60EE31-B48A-BAD3-E2EC-71DBB4C10E4B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B670F10A-4F5C-C0F2-0ACD-7F1A71427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3F3B5B5-40CD-0894-A26E-B0169CB120B6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AA715035-7AA7-8F58-DF46-AD1440063DE1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Sieć z wypełnieniem pełnym">
              <a:extLst>
                <a:ext uri="{FF2B5EF4-FFF2-40B4-BE49-F238E27FC236}">
                  <a16:creationId xmlns:a16="http://schemas.microsoft.com/office/drawing/2014/main" id="{15BD1DFB-CCC2-A159-A6C9-8E7CAD293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36932352-6E46-0210-D4DE-6D0A5CAD9EBF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066289B0-155E-3F7C-047E-2B50F0131156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dcisk palca z wypełnieniem pełnym">
              <a:extLst>
                <a:ext uri="{FF2B5EF4-FFF2-40B4-BE49-F238E27FC236}">
                  <a16:creationId xmlns:a16="http://schemas.microsoft.com/office/drawing/2014/main" id="{8D4BA712-4ECB-C342-FE45-1DB72482C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2E3C1D94-FDDC-8AB4-9FF8-AB83BFC79270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397390A4-6D37-097A-5EDC-FCF5491D60F5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4149EE9D-ABAF-77D2-0B95-8676B79F8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071C914D-C631-F853-F481-63460C442713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EE03DAD6-984D-3B65-2204-6423088A8809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CB892EEB-D2B6-6E50-C8F1-9CE0C5562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  <p:pic>
        <p:nvPicPr>
          <p:cNvPr id="32" name="Multimedia online 31" descr="Walt's Science Lesson | Cat's in the Bag | Breaking Bad">
            <a:hlinkClick r:id="" action="ppaction://media"/>
            <a:extLst>
              <a:ext uri="{FF2B5EF4-FFF2-40B4-BE49-F238E27FC236}">
                <a16:creationId xmlns:a16="http://schemas.microsoft.com/office/drawing/2014/main" id="{21B9CB6E-6D2C-9278-4E8C-8DDC165B0A4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19"/>
          <a:stretch>
            <a:fillRect/>
          </a:stretch>
        </p:blipFill>
        <p:spPr>
          <a:xfrm>
            <a:off x="1395471" y="864761"/>
            <a:ext cx="6811953" cy="384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15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G</a:t>
            </a:r>
            <a:r>
              <a:rPr sz="3200">
                <a:solidFill>
                  <a:srgbClr val="000000"/>
                </a:solidFill>
              </a:rPr>
              <a:t>EOMETRIC ISOMERS: CIS–TRANS EFFECTS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🔀 Restricted rotation around bonds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📐 Spatial arrangement affects function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Often invisible in simple 2D graphs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Must be captured by representation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46D878B4-AFC4-3A03-78EC-B41E10F39A2E}"/>
              </a:ext>
            </a:extLst>
          </p:cNvPr>
          <p:cNvSpPr/>
          <p:nvPr/>
        </p:nvSpPr>
        <p:spPr>
          <a:xfrm>
            <a:off x="-29359" y="-5280681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9BD213C0-18CF-3B6E-ED92-12459E637674}"/>
              </a:ext>
            </a:extLst>
          </p:cNvPr>
          <p:cNvGrpSpPr/>
          <p:nvPr/>
        </p:nvGrpSpPr>
        <p:grpSpPr>
          <a:xfrm>
            <a:off x="546385" y="719194"/>
            <a:ext cx="612000" cy="612000"/>
            <a:chOff x="513727" y="717311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3E388FE6-6FB5-9D7F-A7E8-23E6556632B1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B63CEB83-D36F-CBC2-852C-1448CCE28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6537D736-F8FC-9093-F506-C00F449A527B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CEDC7676-2E56-1DF4-2032-80901191311E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E53E6646-5605-ECF5-5848-1BFA62773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BA70B286-F528-4E62-5BED-D19835CEC8FC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6EE79E67-7AA1-46AF-7C3B-EE725E94500B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8A54ADBB-7B67-2D67-E0B9-8AA65F19A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3F849B28-EA1D-7235-0B7F-066981F966BB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B9922969-AD5B-8FB6-C1BF-71A0179C631E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1D21B5D1-67FB-8DAD-C496-B8F696811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ED988F50-ACAA-9E61-18B4-257A0FCEB76C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51A23A9E-9118-C7E5-5F64-0F2005199A55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Sieć z wypełnieniem pełnym">
              <a:extLst>
                <a:ext uri="{FF2B5EF4-FFF2-40B4-BE49-F238E27FC236}">
                  <a16:creationId xmlns:a16="http://schemas.microsoft.com/office/drawing/2014/main" id="{9B6B6E0D-ED10-BDD7-4C92-A2CA00D80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2B86A5D7-A4FE-5CCA-79CD-47F828D7EF7F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B35FFC27-1007-BBBB-A574-E6A30D70B246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dcisk palca z wypełnieniem pełnym">
              <a:extLst>
                <a:ext uri="{FF2B5EF4-FFF2-40B4-BE49-F238E27FC236}">
                  <a16:creationId xmlns:a16="http://schemas.microsoft.com/office/drawing/2014/main" id="{1E8F456E-AF1D-F12E-7311-38C2D51D3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83FFF976-3C98-33B3-E91F-E1B48F5F96C5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927B2797-C1C7-0750-D489-CF2D78675997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5E2262AF-6A21-E998-7CAF-1794D02F2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5632A56D-D21C-27B1-2EB5-CA2149840CDF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3C7AC406-8AB0-FB64-D984-89B2EAFE0C99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4805F953-19A6-07E3-3492-55500342C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T</a:t>
            </a:r>
            <a:r>
              <a:rPr sz="3200">
                <a:solidFill>
                  <a:srgbClr val="000000"/>
                </a:solidFill>
              </a:rPr>
              <a:t>AUTOMERS: KETO–ENOL AND BEYOND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694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🔄 Rapid interconversion between forms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694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🧪 Different bonding patterns, same atoms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143ED7E6-BDB1-A344-95BB-99AEEE07213E}"/>
              </a:ext>
            </a:extLst>
          </p:cNvPr>
          <p:cNvSpPr/>
          <p:nvPr/>
        </p:nvSpPr>
        <p:spPr>
          <a:xfrm>
            <a:off x="-29359" y="-5280681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9579C8DE-FA94-BD51-F117-330E58F857F1}"/>
              </a:ext>
            </a:extLst>
          </p:cNvPr>
          <p:cNvGrpSpPr/>
          <p:nvPr/>
        </p:nvGrpSpPr>
        <p:grpSpPr>
          <a:xfrm>
            <a:off x="546385" y="719194"/>
            <a:ext cx="612000" cy="612000"/>
            <a:chOff x="513727" y="717311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EE2C1F3B-B349-06FE-D0C0-3071CA8DF0BC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C4905023-59E1-252C-EDF9-4EC6DEB4E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411F00AB-1742-0F5A-7E82-7B59728BCC36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F6BFF1D6-E93B-9600-716A-2F09A30C7218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A08E995D-5FF0-EF9C-88E4-79C25A1E5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E5C54E78-6DD2-B5E4-02B1-D1C9BB197FBF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97B996EE-FD27-D38C-1755-4DCC62375245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5BF4FFA1-79AE-E681-E6CF-4E14B6B80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52DCCB84-507A-9C91-2833-FDACCB44DD78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CEF6600-4B32-1891-8089-D4C9385AF245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7EF60E98-29CF-4FA3-0018-B2F56F3CD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908B46E-1795-18B0-74AD-4728081AAEA8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B167EBA7-7982-690E-6B4F-59FF8A2A4441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Sieć z wypełnieniem pełnym">
              <a:extLst>
                <a:ext uri="{FF2B5EF4-FFF2-40B4-BE49-F238E27FC236}">
                  <a16:creationId xmlns:a16="http://schemas.microsoft.com/office/drawing/2014/main" id="{CF93A56B-A2FD-E577-DAFF-0F5BFA649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AFE1F791-64FC-B2C3-C423-700A0908C39E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29654347-60A0-35A5-97A1-2EA44E0DFD57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dcisk palca z wypełnieniem pełnym">
              <a:extLst>
                <a:ext uri="{FF2B5EF4-FFF2-40B4-BE49-F238E27FC236}">
                  <a16:creationId xmlns:a16="http://schemas.microsoft.com/office/drawing/2014/main" id="{00006B8E-F87A-38D4-F591-B7631F556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E0301C63-0B60-4D29-CC4A-AE37C7E81485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055EFAA3-C56E-D2A5-1366-982BE259A9C7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28EDAF20-B40E-FA52-2CAC-B3E2E50B4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0EB5B20F-426F-FB53-A5C2-5ECE7506FF5D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4CB0306B-AD39-1A05-209F-E089F24A856F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4C7AA4F7-0CDB-538E-14F8-F8F58120F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  <p:pic>
        <p:nvPicPr>
          <p:cNvPr id="32" name="Picture 2" descr="13.1: Tautomers - Chemistry LibreTexts">
            <a:extLst>
              <a:ext uri="{FF2B5EF4-FFF2-40B4-BE49-F238E27FC236}">
                <a16:creationId xmlns:a16="http://schemas.microsoft.com/office/drawing/2014/main" id="{FC59E685-4182-F995-2E4F-B2CB91C0A4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" b="4586"/>
          <a:stretch>
            <a:fillRect/>
          </a:stretch>
        </p:blipFill>
        <p:spPr bwMode="auto">
          <a:xfrm>
            <a:off x="1371600" y="2889360"/>
            <a:ext cx="7315200" cy="219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508845" y="182880"/>
            <a:ext cx="7040709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P</a:t>
            </a:r>
            <a:r>
              <a:rPr sz="3200" dirty="0">
                <a:solidFill>
                  <a:srgbClr val="000000"/>
                </a:solidFill>
              </a:rPr>
              <a:t>ROTONATION AND PH DEPENDENCE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⚡ Gain or loss of protons changes charge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599" y="2207199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🔌 Charge affects solubility and binding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A0574F24-B681-7207-665C-EE4E66D46E0A}"/>
              </a:ext>
            </a:extLst>
          </p:cNvPr>
          <p:cNvSpPr/>
          <p:nvPr/>
        </p:nvSpPr>
        <p:spPr>
          <a:xfrm>
            <a:off x="-29359" y="-5280681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8718BD53-69CF-377C-5BB6-414E7E383B3A}"/>
              </a:ext>
            </a:extLst>
          </p:cNvPr>
          <p:cNvGrpSpPr/>
          <p:nvPr/>
        </p:nvGrpSpPr>
        <p:grpSpPr>
          <a:xfrm>
            <a:off x="546385" y="719194"/>
            <a:ext cx="612000" cy="612000"/>
            <a:chOff x="513727" y="717311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560EEDAB-9C6D-9BB9-B541-B47D3A04204C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0C1B02E4-F386-45DB-66E1-A9FC11116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2F54B4D6-6373-CE86-40E6-FA54BFD0D68A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9C0D4631-86CE-4EB4-E8C5-58567D8D48C8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4FEED8FA-8CA1-C2CD-DBD2-B3DB408BB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D72838E3-AA0A-F349-B99B-F3106D0CB1F4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665D5141-ECB1-9E85-F486-2472F3896A87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8BB0265D-E25E-4145-EC0C-530B3E3A3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EF71321-E22F-E60A-4469-8667974303DC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191CC16A-43ED-8C4C-B6DB-ACD7DF4AE46E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135C2D4E-4CC9-7686-401D-07E56F701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0BA12DD4-8FE4-76B4-A4E4-09CDC2B484CD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9753FD86-79BE-4608-E1A8-B7A6A464CB50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Sieć z wypełnieniem pełnym">
              <a:extLst>
                <a:ext uri="{FF2B5EF4-FFF2-40B4-BE49-F238E27FC236}">
                  <a16:creationId xmlns:a16="http://schemas.microsoft.com/office/drawing/2014/main" id="{F6AD49DB-2371-07CF-AC03-389FC4E6E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2C040C98-56DE-32AB-C9A6-15916D3D42F8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1A23640A-5CA3-51D6-1550-4633EF56128C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dcisk palca z wypełnieniem pełnym">
              <a:extLst>
                <a:ext uri="{FF2B5EF4-FFF2-40B4-BE49-F238E27FC236}">
                  <a16:creationId xmlns:a16="http://schemas.microsoft.com/office/drawing/2014/main" id="{294E4F1D-249A-824C-9A02-C86163367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3AF56419-40FC-ED53-6542-25BCDAC0C9C2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98009CB5-E90E-D3D4-A6A0-1EB4F2897FCD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6011D3D4-FD1C-2DE2-11FF-569E10CD5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0026B7BC-12EA-75EE-B731-F587D6D79F8C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964BF3AB-E6C7-F97C-AE4A-2464EEC3D273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D6AE30D9-B108-4A0A-5E7C-B315D491F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  <p:pic>
        <p:nvPicPr>
          <p:cNvPr id="9218" name="Picture 2">
            <a:extLst>
              <a:ext uri="{FF2B5EF4-FFF2-40B4-BE49-F238E27FC236}">
                <a16:creationId xmlns:a16="http://schemas.microsoft.com/office/drawing/2014/main" id="{861B322C-12A1-B540-E722-6F6599219E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55"/>
          <a:stretch>
            <a:fillRect/>
          </a:stretch>
        </p:blipFill>
        <p:spPr bwMode="auto">
          <a:xfrm>
            <a:off x="1075624" y="3041101"/>
            <a:ext cx="7969403" cy="181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532170" y="182880"/>
            <a:ext cx="4994059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R</a:t>
            </a:r>
            <a:r>
              <a:rPr sz="3200" dirty="0">
                <a:solidFill>
                  <a:srgbClr val="000000"/>
                </a:solidFill>
              </a:rPr>
              <a:t>ESONANCE STRUCTURES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B1C1AE81-2996-DAED-BE14-A18ADF7356A2}"/>
              </a:ext>
            </a:extLst>
          </p:cNvPr>
          <p:cNvSpPr/>
          <p:nvPr/>
        </p:nvSpPr>
        <p:spPr>
          <a:xfrm>
            <a:off x="-29359" y="-5280681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169D9DD9-6004-1ADB-819D-001865A49876}"/>
              </a:ext>
            </a:extLst>
          </p:cNvPr>
          <p:cNvGrpSpPr/>
          <p:nvPr/>
        </p:nvGrpSpPr>
        <p:grpSpPr>
          <a:xfrm>
            <a:off x="546385" y="719194"/>
            <a:ext cx="612000" cy="612000"/>
            <a:chOff x="513727" y="717311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B33E861B-A1C8-E8BA-0915-376AD6C58C39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65EB5DEB-9F29-AB60-F38D-25F2D6181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28C1E0CC-2CB3-7100-3A4A-E1E381350083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A0481AF7-D96F-1A8B-C609-73C5217683DC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8275A70D-B935-2716-15D6-1D00CB402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5F60A180-E616-5E9D-F05B-623FE4C6D797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E1151904-D70E-76D0-E72D-9DBF77FC1770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7E6CECFD-2127-EE1A-29A8-1380C2D49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A77EC919-176D-1C9A-8DB2-6310BC3E18C0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F8DF5047-7769-B089-6A5E-A1604E03445A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92AD849B-CD58-E826-06AB-A7F0E69BC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091F6289-E3F5-5ADD-E597-620ED32C8E13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45B361-860E-12C7-F4FD-DBCFB31BB233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Sieć z wypełnieniem pełnym">
              <a:extLst>
                <a:ext uri="{FF2B5EF4-FFF2-40B4-BE49-F238E27FC236}">
                  <a16:creationId xmlns:a16="http://schemas.microsoft.com/office/drawing/2014/main" id="{843A0E1D-9BA9-DB46-22A4-96E6787EE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C7B5FF99-BED7-D356-E8E0-8442B26216F4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B68F37B8-104B-8E72-BD9D-2D85185230CA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dcisk palca z wypełnieniem pełnym">
              <a:extLst>
                <a:ext uri="{FF2B5EF4-FFF2-40B4-BE49-F238E27FC236}">
                  <a16:creationId xmlns:a16="http://schemas.microsoft.com/office/drawing/2014/main" id="{1589F4AD-B44C-9642-8654-C4FCAA69B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5EE24911-149A-F279-4EB8-F92DD7FE4EAE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46BFABF8-58EB-A69C-D18F-F01B6F7E08C0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42777E19-3A30-39BA-DECF-4B176F90F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465C8D19-313B-0659-F7B2-DEDF94BEBAE7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17C86069-61B9-0944-4298-9BA657FE7249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31AD5CDA-EEBB-984D-95F7-EF382CC3D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  <p:pic>
        <p:nvPicPr>
          <p:cNvPr id="10242" name="Picture 2" descr="Resonance Structures: Definition, Examples, and How to Draw">
            <a:extLst>
              <a:ext uri="{FF2B5EF4-FFF2-40B4-BE49-F238E27FC236}">
                <a16:creationId xmlns:a16="http://schemas.microsoft.com/office/drawing/2014/main" id="{6534E274-423A-6455-CF99-9B688AEBBD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40" b="12222"/>
          <a:stretch>
            <a:fillRect/>
          </a:stretch>
        </p:blipFill>
        <p:spPr bwMode="auto">
          <a:xfrm>
            <a:off x="1223307" y="1034427"/>
            <a:ext cx="7715250" cy="3777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AF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553AAC-615A-978F-2FA3-43A88D8D5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98A3330C-4A0C-83A3-20E2-685CD2B7499C}"/>
              </a:ext>
            </a:extLst>
          </p:cNvPr>
          <p:cNvSpPr txBox="1"/>
          <p:nvPr/>
        </p:nvSpPr>
        <p:spPr>
          <a:xfrm>
            <a:off x="2532170" y="182880"/>
            <a:ext cx="4994059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R</a:t>
            </a:r>
            <a:r>
              <a:rPr sz="3200" dirty="0">
                <a:solidFill>
                  <a:srgbClr val="000000"/>
                </a:solidFill>
              </a:rPr>
              <a:t>ESONANCE STRUCTURES</a:t>
            </a:r>
          </a:p>
        </p:txBody>
      </p:sp>
      <p:sp>
        <p:nvSpPr>
          <p:cNvPr id="3" name="PointBox_0">
            <a:extLst>
              <a:ext uri="{FF2B5EF4-FFF2-40B4-BE49-F238E27FC236}">
                <a16:creationId xmlns:a16="http://schemas.microsoft.com/office/drawing/2014/main" id="{83710DBF-FB4C-34FE-1876-58466BC2306B}"/>
              </a:ext>
            </a:extLst>
          </p:cNvPr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🔁 Multiple Lewis structures possible</a:t>
            </a:r>
          </a:p>
        </p:txBody>
      </p:sp>
      <p:sp>
        <p:nvSpPr>
          <p:cNvPr id="4" name="PointBox_1">
            <a:extLst>
              <a:ext uri="{FF2B5EF4-FFF2-40B4-BE49-F238E27FC236}">
                <a16:creationId xmlns:a16="http://schemas.microsoft.com/office/drawing/2014/main" id="{4B9FBF07-CB1F-B01D-AD4D-88134FF6C201}"/>
              </a:ext>
            </a:extLst>
          </p:cNvPr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⚛️ Electrons are delocalized in reality</a:t>
            </a:r>
          </a:p>
        </p:txBody>
      </p:sp>
      <p:sp>
        <p:nvSpPr>
          <p:cNvPr id="5" name="PointBox_2">
            <a:extLst>
              <a:ext uri="{FF2B5EF4-FFF2-40B4-BE49-F238E27FC236}">
                <a16:creationId xmlns:a16="http://schemas.microsoft.com/office/drawing/2014/main" id="{31CB6F7A-7995-EADB-AD8B-8EE8C4AD8DFC}"/>
              </a:ext>
            </a:extLst>
          </p:cNvPr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📄 Single structure is an approximation</a:t>
            </a:r>
          </a:p>
        </p:txBody>
      </p:sp>
      <p:sp>
        <p:nvSpPr>
          <p:cNvPr id="6" name="PointBox_3">
            <a:extLst>
              <a:ext uri="{FF2B5EF4-FFF2-40B4-BE49-F238E27FC236}">
                <a16:creationId xmlns:a16="http://schemas.microsoft.com/office/drawing/2014/main" id="{5646B131-69EA-C385-CF18-6A81C61FABC7}"/>
              </a:ext>
            </a:extLst>
          </p:cNvPr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Resonance challenges graph models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BE960BDD-9CFE-6DBC-04F6-BA3D6A175AA0}"/>
              </a:ext>
            </a:extLst>
          </p:cNvPr>
          <p:cNvSpPr/>
          <p:nvPr/>
        </p:nvSpPr>
        <p:spPr>
          <a:xfrm>
            <a:off x="-29359" y="-5280681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3326CDB5-868B-E386-D254-EF221AFFEB99}"/>
              </a:ext>
            </a:extLst>
          </p:cNvPr>
          <p:cNvGrpSpPr/>
          <p:nvPr/>
        </p:nvGrpSpPr>
        <p:grpSpPr>
          <a:xfrm>
            <a:off x="546385" y="719194"/>
            <a:ext cx="612000" cy="612000"/>
            <a:chOff x="513727" y="717311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A4ED4F2B-D349-E685-8579-B13445E205AB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B4166860-F8DB-FC83-D2C9-EA6D2E6E4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3C67055F-8B6D-9CED-11FE-0DB0B26F0E8F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C676AB26-91EB-A6FC-C5DD-390B29E4E018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A81ED38D-39C7-1E0E-63E0-F757F8033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9E11C692-83FB-55C0-DABB-EFC421656C0F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2084590F-962C-69A4-5DAC-766E080B99CA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CBD3A477-369F-9AD4-ADA5-76816F3BD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B417D161-63D5-5A40-691F-C0E71C45D78A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26F8C154-6B65-2583-C451-7B23F93CDA53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E5DA45CF-5E7C-18AC-5D5F-E3C3E30C4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90450C8-6898-FCBF-CD24-7883E34CBF1D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C729CFFA-8B85-492C-46B3-A545A871D098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Sieć z wypełnieniem pełnym">
              <a:extLst>
                <a:ext uri="{FF2B5EF4-FFF2-40B4-BE49-F238E27FC236}">
                  <a16:creationId xmlns:a16="http://schemas.microsoft.com/office/drawing/2014/main" id="{79629846-5876-293E-A6AF-6161F8D2B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375BF90F-BC33-6B4B-9815-6FF91AA8D636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E6580E9A-0F75-31F1-BCB8-E3B640C8C6C5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dcisk palca z wypełnieniem pełnym">
              <a:extLst>
                <a:ext uri="{FF2B5EF4-FFF2-40B4-BE49-F238E27FC236}">
                  <a16:creationId xmlns:a16="http://schemas.microsoft.com/office/drawing/2014/main" id="{C61911FC-6EF5-DD0F-F2AB-57EA5C75B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5485A8F9-C98F-D7A4-AD9D-5D1C97D23A72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4AF4670B-4DB5-3ACD-0712-A93F01271644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651561DF-F159-CAB3-D043-FFAE7DD64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FECA2BB0-D692-1E40-A5DC-0CF57EF854F4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C02039A4-52E1-3804-E8D3-07B5EF251B09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C8A7F170-2828-3E15-FC66-38DFFA481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3253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A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95832" y="182880"/>
            <a:ext cx="7266733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C</a:t>
            </a:r>
            <a:r>
              <a:rPr sz="3200" dirty="0">
                <a:solidFill>
                  <a:srgbClr val="000000"/>
                </a:solidFill>
              </a:rPr>
              <a:t>ONTEXT VS STATIC REPRESENTATION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🌍 Environment affects molecular behavior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18516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🧪 Solvent, pH, and binding partners matter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61959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📸 Representations are static snapshots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84919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❓ Which context should computation assume?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3A29E196-8D82-7D51-B3BA-F30C90671F43}"/>
              </a:ext>
            </a:extLst>
          </p:cNvPr>
          <p:cNvSpPr/>
          <p:nvPr/>
        </p:nvSpPr>
        <p:spPr>
          <a:xfrm>
            <a:off x="-29359" y="-5280681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53D58414-A377-8E41-0F1E-48B802589505}"/>
              </a:ext>
            </a:extLst>
          </p:cNvPr>
          <p:cNvGrpSpPr/>
          <p:nvPr/>
        </p:nvGrpSpPr>
        <p:grpSpPr>
          <a:xfrm>
            <a:off x="546385" y="719194"/>
            <a:ext cx="612000" cy="612000"/>
            <a:chOff x="513727" y="717311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F383A13E-D707-CF35-FEF0-A1E987FE20B7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31B84D49-A13C-B524-0B3F-16531514E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AC0A8D9D-A9A4-7DA7-6AB4-B428DF04A24F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2EBBEDE9-7EB6-2370-F4DC-91886C1FDA7A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23FB6844-28B5-C0C4-0362-792E49A6C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71D811D1-72AE-DD75-964A-452F9562E7A2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FF9D6228-40A2-1C08-595A-CA60EF94D281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E96AE10B-70C4-3B33-4FF0-5A6264D5B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DC5F60DF-8AA0-F6FE-BB9D-26C467EC122B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2CD573E9-F07F-CE8C-9BC1-20E85A8DD68E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D2CA682E-7981-4694-6D98-189A578F8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1DE31AC5-373C-5082-142B-37DAE08BF569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2B1D4E15-8304-C58C-5ABE-2A0F46214E49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Sieć z wypełnieniem pełnym">
              <a:extLst>
                <a:ext uri="{FF2B5EF4-FFF2-40B4-BE49-F238E27FC236}">
                  <a16:creationId xmlns:a16="http://schemas.microsoft.com/office/drawing/2014/main" id="{0B8328AB-0B07-AEDB-BDBB-AE2B456F1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8945F504-758D-A4D3-02FF-41780F474218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BFE405EF-67EB-0053-35CF-76B43A730E22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dcisk palca z wypełnieniem pełnym">
              <a:extLst>
                <a:ext uri="{FF2B5EF4-FFF2-40B4-BE49-F238E27FC236}">
                  <a16:creationId xmlns:a16="http://schemas.microsoft.com/office/drawing/2014/main" id="{AFDC501B-3AC7-CF44-7DDD-C434B6859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5816B234-D0CD-9E78-3DA8-A29AF7B9C1EE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FA5C4588-329B-576C-C762-620230F4E996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6F768A3F-DCB1-40F3-2A34-13D688C4D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942B3253-D3A1-BBB5-2FD1-A3D852BD1A85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9757C1C-F793-31FE-58B2-76A454B2042C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ECAB563C-40CA-6DF4-9459-15F0445E3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E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E</a:t>
            </a:r>
            <a:r>
              <a:rPr sz="3200">
                <a:solidFill>
                  <a:srgbClr val="000000"/>
                </a:solidFill>
              </a:rPr>
              <a:t>ARLY LINE NOTATIONS IN CHEMISTRY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✍️ Text-based encodings predate modern databases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📄 Designed for human readability and storage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84728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🧪 Early formats lacked formal guarantees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422982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Set the stage for computational chemistry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0C12A799-0DAC-8F3D-6FE3-B78D1FBF11DF}"/>
              </a:ext>
            </a:extLst>
          </p:cNvPr>
          <p:cNvSpPr/>
          <p:nvPr/>
        </p:nvSpPr>
        <p:spPr>
          <a:xfrm>
            <a:off x="-29359" y="-4649308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14" name="Grupa 13">
            <a:extLst>
              <a:ext uri="{FF2B5EF4-FFF2-40B4-BE49-F238E27FC236}">
                <a16:creationId xmlns:a16="http://schemas.microsoft.com/office/drawing/2014/main" id="{B0EB6411-5BEE-7237-61E0-4005442F3634}"/>
              </a:ext>
            </a:extLst>
          </p:cNvPr>
          <p:cNvGrpSpPr/>
          <p:nvPr/>
        </p:nvGrpSpPr>
        <p:grpSpPr>
          <a:xfrm>
            <a:off x="513727" y="1345555"/>
            <a:ext cx="612000" cy="612000"/>
            <a:chOff x="513727" y="133933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FE8F8853-2BDF-9219-BA56-5E3DDCBABB8A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Linijka z wypełnieniem pełnym">
              <a:extLst>
                <a:ext uri="{FF2B5EF4-FFF2-40B4-BE49-F238E27FC236}">
                  <a16:creationId xmlns:a16="http://schemas.microsoft.com/office/drawing/2014/main" id="{A4EE491A-C08E-D557-7FEE-1120B2D90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32" name="Grupa 31">
            <a:extLst>
              <a:ext uri="{FF2B5EF4-FFF2-40B4-BE49-F238E27FC236}">
                <a16:creationId xmlns:a16="http://schemas.microsoft.com/office/drawing/2014/main" id="{45477FA4-2D24-AB70-3849-5067E5A7B2B1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AA8FA089-2046-3E05-1F7D-916D9D049747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4" name="Grafika 33" descr="Wyjście z wypełnieniem pełnym">
              <a:extLst>
                <a:ext uri="{FF2B5EF4-FFF2-40B4-BE49-F238E27FC236}">
                  <a16:creationId xmlns:a16="http://schemas.microsoft.com/office/drawing/2014/main" id="{3A0E1524-035E-5160-0A66-10D4DE883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35" name="Grupa 34">
            <a:extLst>
              <a:ext uri="{FF2B5EF4-FFF2-40B4-BE49-F238E27FC236}">
                <a16:creationId xmlns:a16="http://schemas.microsoft.com/office/drawing/2014/main" id="{7E97D9A1-2C7A-4D16-1B60-09FEEB84257F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4C3D81DE-EA12-849A-7B24-4ED70125AAA5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7" name="Grafika 36" descr="Wejście z wypełnieniem pełnym">
              <a:extLst>
                <a:ext uri="{FF2B5EF4-FFF2-40B4-BE49-F238E27FC236}">
                  <a16:creationId xmlns:a16="http://schemas.microsoft.com/office/drawing/2014/main" id="{E3344A2A-8D1E-BDED-21C6-F76503C63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D180B639-B32F-1ED7-D2FD-9AD1B61A3947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79F6873D-7417-0FC7-275C-23B0F0781251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3" name="Grafika 42" descr="Sieć z wypełnieniem pełnym">
              <a:extLst>
                <a:ext uri="{FF2B5EF4-FFF2-40B4-BE49-F238E27FC236}">
                  <a16:creationId xmlns:a16="http://schemas.microsoft.com/office/drawing/2014/main" id="{B8646843-0DE9-8B9C-852C-28AC438C4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AF1EFBE5-CC84-A249-13CA-37250AB08D43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6B11893E-05DA-79C0-A9FA-32E43DEEEDCF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6" name="Grafika 45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20EAF883-A580-9D7D-5B19-6DD141B26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9AF515DB-A73C-0D3B-6E52-BA9202F36C37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99E4E03B-096D-0882-C641-AFDD8E409FFB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Odcisk palca z wypełnieniem pełnym">
              <a:extLst>
                <a:ext uri="{FF2B5EF4-FFF2-40B4-BE49-F238E27FC236}">
                  <a16:creationId xmlns:a16="http://schemas.microsoft.com/office/drawing/2014/main" id="{51D81C1D-D521-8749-40D5-A8F39F95F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FDD9AE77-7E57-827C-6736-7B1ADA79CD02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1E9FCA90-ABA5-6111-CE68-1452FEF5F212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2" name="Grafika 51" descr="Yin i yang z wypełnieniem pełnym">
              <a:extLst>
                <a:ext uri="{FF2B5EF4-FFF2-40B4-BE49-F238E27FC236}">
                  <a16:creationId xmlns:a16="http://schemas.microsoft.com/office/drawing/2014/main" id="{EE4BA729-74D0-43D3-47A2-B8878B76D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7A6A1A74-0183-92CF-1B00-3FEF25F198FE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DC6CD394-9CE0-077B-B659-5E208810B86F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5" name="Grafika 54" descr="Baza danych z wypełnieniem pełnym">
              <a:extLst>
                <a:ext uri="{FF2B5EF4-FFF2-40B4-BE49-F238E27FC236}">
                  <a16:creationId xmlns:a16="http://schemas.microsoft.com/office/drawing/2014/main" id="{7E446727-92AD-BE96-150A-B976A572C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E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S</a:t>
            </a:r>
            <a:r>
              <a:rPr sz="3200">
                <a:solidFill>
                  <a:srgbClr val="000000"/>
                </a:solidFill>
              </a:rPr>
              <a:t>MILES: DESIGN GOALS AND BASIC IDEA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🧵 Linear strings encode molecular graphs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1742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🔗 Parentheses represent branches and cycles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6324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👁️ Human-readable and compact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862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Widely used in software and databases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B4B5DC39-A09A-604A-4821-7800BE051DA5}"/>
              </a:ext>
            </a:extLst>
          </p:cNvPr>
          <p:cNvSpPr/>
          <p:nvPr/>
        </p:nvSpPr>
        <p:spPr>
          <a:xfrm>
            <a:off x="-29359" y="-4649308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BF0342BD-BC06-0C68-E932-A8BAB143AF76}"/>
              </a:ext>
            </a:extLst>
          </p:cNvPr>
          <p:cNvGrpSpPr/>
          <p:nvPr/>
        </p:nvGrpSpPr>
        <p:grpSpPr>
          <a:xfrm>
            <a:off x="513727" y="1345555"/>
            <a:ext cx="612000" cy="612000"/>
            <a:chOff x="513727" y="1339335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C74FFE75-0272-CFD7-5F24-F77A7CC86DC4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Linijka z wypełnieniem pełnym">
              <a:extLst>
                <a:ext uri="{FF2B5EF4-FFF2-40B4-BE49-F238E27FC236}">
                  <a16:creationId xmlns:a16="http://schemas.microsoft.com/office/drawing/2014/main" id="{6FC49340-238C-D87E-DABC-8F6C1079D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84096758-1230-6E59-4BCC-27E12F98518F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3E4C720C-7313-C017-0C4F-1F0A1EC2A6D7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49A0AA25-DB3E-4A90-3342-B7020BA8E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FA98AED9-F95A-DF8D-4120-BC6079707940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2FF28BC6-80E5-1EA3-A2D6-4B9E5C79FB06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A48188D3-E046-E37B-7445-029608496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7B9CB622-7D17-61F9-0652-48A265DABF0D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4AA7445D-52EB-AA4F-79E3-492A11FAE4CB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Sieć z wypełnieniem pełnym">
              <a:extLst>
                <a:ext uri="{FF2B5EF4-FFF2-40B4-BE49-F238E27FC236}">
                  <a16:creationId xmlns:a16="http://schemas.microsoft.com/office/drawing/2014/main" id="{788B845A-1F5E-60EE-AB16-C01897558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2B4323FA-8EB4-27C8-9F8F-B8F8DF76A114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ABB09D0E-A037-6FF6-EFB4-0BF305E556D2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AD65AB8F-61BF-3151-3BEB-FB10C1A5F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60CE6D2D-7345-DF3E-3C03-13DC458AA81B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9B781B0A-9CED-578A-9A51-524554DADBAF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dcisk palca z wypełnieniem pełnym">
              <a:extLst>
                <a:ext uri="{FF2B5EF4-FFF2-40B4-BE49-F238E27FC236}">
                  <a16:creationId xmlns:a16="http://schemas.microsoft.com/office/drawing/2014/main" id="{28C0D398-B56A-5587-75FE-346A0428F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B6F9D380-8FA6-0384-239F-ACD43F653A59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64FB19F4-9F72-7E7E-09C1-2E7BE5EDD45C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1BB75584-CC8A-BB61-460E-0AF19B249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A52F1376-7137-2A40-9DA6-F61419179B9D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CA3CD99A-EA53-F4B0-E827-174A150505B5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9D403431-C2DD-6E6F-E971-443F6B4AC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W</a:t>
            </a:r>
            <a:r>
              <a:rPr sz="3200">
                <a:solidFill>
                  <a:srgbClr val="000000"/>
                </a:solidFill>
              </a:rPr>
              <a:t>HAT ARE SMALL MOLECULES?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693159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⚛️ Low-molecular-weight chemical compounds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01275"/>
            <a:ext cx="7315200" cy="693159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📏 Much smaller than proteins and nucleic acids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30950"/>
            <a:ext cx="7315200" cy="693159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🔀 Structurally diverse and highly variable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36638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🧩 Difficult to enumerate exhaustively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46F716DB-94B9-6E6D-7763-CD8809F43E95}"/>
              </a:ext>
            </a:extLst>
          </p:cNvPr>
          <p:cNvSpPr/>
          <p:nvPr/>
        </p:nvSpPr>
        <p:spPr>
          <a:xfrm>
            <a:off x="-29359" y="-590116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7965611F-373C-7483-8A73-3655EA8C6F3D}"/>
              </a:ext>
            </a:extLst>
          </p:cNvPr>
          <p:cNvGrpSpPr/>
          <p:nvPr/>
        </p:nvGrpSpPr>
        <p:grpSpPr>
          <a:xfrm>
            <a:off x="520418" y="92833"/>
            <a:ext cx="612000" cy="612000"/>
            <a:chOff x="596620" y="114605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57084550-DB42-FFB8-4699-05F4CFD35A09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Wejście z wypełnieniem pełnym">
              <a:extLst>
                <a:ext uri="{FF2B5EF4-FFF2-40B4-BE49-F238E27FC236}">
                  <a16:creationId xmlns:a16="http://schemas.microsoft.com/office/drawing/2014/main" id="{9A6F0FC0-FF4C-7666-F1F4-FCC76B3E4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8D97BAC0-766A-D209-C870-9C685953B891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FD47F6FA-FDC2-3150-6DB0-327E0F763461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5C77F601-B5B7-AC61-AC26-AC6814598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D2E0CD7B-D0B1-B55F-BD32-3B6322B472BA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E084D577-B82E-DDC7-1FE9-3C33243C1DC5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Linijka z wypełnieniem pełnym">
              <a:extLst>
                <a:ext uri="{FF2B5EF4-FFF2-40B4-BE49-F238E27FC236}">
                  <a16:creationId xmlns:a16="http://schemas.microsoft.com/office/drawing/2014/main" id="{97132542-5137-0199-4AA0-9F02AC208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F7B00C88-0B7C-ECA6-9115-698D64041093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0340AFB3-9849-00F3-9CDE-F1CE83012FF2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Sieć z wypełnieniem pełnym">
              <a:extLst>
                <a:ext uri="{FF2B5EF4-FFF2-40B4-BE49-F238E27FC236}">
                  <a16:creationId xmlns:a16="http://schemas.microsoft.com/office/drawing/2014/main" id="{33C2E49B-042E-3064-5800-20C72DDBD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1D0E8C0-E88E-46C2-71AF-2081E47EFA98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2C4DAC55-BB93-5238-53C5-A862A8FDF71C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5312B8DC-26F5-D391-A5E5-9FAB01A2D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26C8995F-CF0A-CE23-2AB7-65717DEB96A7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C32429E5-114E-13F7-EEE9-5D4733206127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dcisk palca z wypełnieniem pełnym">
              <a:extLst>
                <a:ext uri="{FF2B5EF4-FFF2-40B4-BE49-F238E27FC236}">
                  <a16:creationId xmlns:a16="http://schemas.microsoft.com/office/drawing/2014/main" id="{FB666DC3-E1D5-7630-076E-BFB8DC856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B0E04102-EA5C-C594-2F81-9F7DB77B8173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3013AE6F-2052-780B-C753-ED5B05EC708C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396C1771-F299-266D-DC27-72F7CD72B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0CB3D718-278D-2CE3-15A5-4E8A13AB6BEE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545C4935-AEDB-20E3-ABB7-BED897071B4B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37F8033F-5786-2282-ED92-CF47397E7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E3F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5E1984-CDBC-8BC9-9748-E675AC919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F996FFF7-A60B-CDFF-9579-AF466AFE7C7B}"/>
              </a:ext>
            </a:extLst>
          </p:cNvPr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S</a:t>
            </a:r>
            <a:r>
              <a:rPr sz="3200" dirty="0">
                <a:solidFill>
                  <a:srgbClr val="000000"/>
                </a:solidFill>
              </a:rPr>
              <a:t>MILES: DESIGN GOALS AND BASIC IDEA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10C385D1-D9DA-70B6-46DA-EC5308C29D9A}"/>
              </a:ext>
            </a:extLst>
          </p:cNvPr>
          <p:cNvSpPr/>
          <p:nvPr/>
        </p:nvSpPr>
        <p:spPr>
          <a:xfrm>
            <a:off x="-29359" y="-4649308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3F159896-A5D2-A5F1-582D-EEB4F701135D}"/>
              </a:ext>
            </a:extLst>
          </p:cNvPr>
          <p:cNvGrpSpPr/>
          <p:nvPr/>
        </p:nvGrpSpPr>
        <p:grpSpPr>
          <a:xfrm>
            <a:off x="513727" y="1345555"/>
            <a:ext cx="612000" cy="612000"/>
            <a:chOff x="513727" y="1339335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CF7EE6ED-BC31-2C4F-C05A-BB17CD6CB057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Linijka z wypełnieniem pełnym">
              <a:extLst>
                <a:ext uri="{FF2B5EF4-FFF2-40B4-BE49-F238E27FC236}">
                  <a16:creationId xmlns:a16="http://schemas.microsoft.com/office/drawing/2014/main" id="{30ED3B3D-66C6-1CBC-2677-B3A86DAD8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8D34C422-1E85-7B02-683F-E0B4EA0BC3C1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7B794FD5-AA00-C6E7-E945-8743657FFC63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4BAEA3AE-92DA-E2F6-ED43-10A967E14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4F70E47D-427E-EE59-4474-3A9A790CD07E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A64A22FA-1B03-D902-3529-DB709672CA7B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42735420-772D-6670-C008-ECBB8FF03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609EAE33-B894-249A-9468-092F0CEC58A6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1445C012-29D3-44BF-4819-A7B78832BEE9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Sieć z wypełnieniem pełnym">
              <a:extLst>
                <a:ext uri="{FF2B5EF4-FFF2-40B4-BE49-F238E27FC236}">
                  <a16:creationId xmlns:a16="http://schemas.microsoft.com/office/drawing/2014/main" id="{5EDE02F3-E97E-0129-52C9-A1684AF85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4D7E6947-AE17-623D-EF51-AA9046385830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D807ABE1-88AF-D855-D7B1-D3301F1F79E1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27C35061-443F-F22F-6766-FFE07CDD2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9E5358DB-6C52-34F4-4419-19422413E830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B63C64A8-4F3D-5061-94A1-D6026C5ED848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dcisk palca z wypełnieniem pełnym">
              <a:extLst>
                <a:ext uri="{FF2B5EF4-FFF2-40B4-BE49-F238E27FC236}">
                  <a16:creationId xmlns:a16="http://schemas.microsoft.com/office/drawing/2014/main" id="{005898BF-9C12-538D-55C7-64ABBEACC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F6C8C2CA-29F2-8F0C-1FD5-349813105202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3638449E-CF97-7C3C-CD09-B61D5570A44A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019B9542-921E-12D3-BF87-23C0BC674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F5A8E37E-896D-8953-FDD4-49E923C33FBA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AE186075-DFAA-A357-871B-94D821DA55DB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09133EE0-4FD7-FCCD-522D-1F812F1BE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45F6F2F-6835-1CE6-0150-2148F78E80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1" t="18520" r="24572" b="9769"/>
          <a:stretch>
            <a:fillRect/>
          </a:stretch>
        </p:blipFill>
        <p:spPr bwMode="auto">
          <a:xfrm>
            <a:off x="1362813" y="1424828"/>
            <a:ext cx="1709059" cy="273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PointBox_2">
            <a:extLst>
              <a:ext uri="{FF2B5EF4-FFF2-40B4-BE49-F238E27FC236}">
                <a16:creationId xmlns:a16="http://schemas.microsoft.com/office/drawing/2014/main" id="{E5DBD73F-B423-BE14-3E6B-77B90E7C0EFE}"/>
              </a:ext>
            </a:extLst>
          </p:cNvPr>
          <p:cNvSpPr/>
          <p:nvPr/>
        </p:nvSpPr>
        <p:spPr>
          <a:xfrm>
            <a:off x="3383209" y="1386460"/>
            <a:ext cx="5377842" cy="1328786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🧪 </a:t>
            </a:r>
            <a:r>
              <a:rPr lang="pl-PL" dirty="0" err="1"/>
              <a:t>Acetaminophen</a:t>
            </a:r>
            <a:r>
              <a:rPr lang="pl-PL" dirty="0"/>
              <a:t> = </a:t>
            </a:r>
          </a:p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dirty="0"/>
              <a:t>= 4'-Hydroxyacetanilide</a:t>
            </a:r>
          </a:p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dirty="0"/>
              <a:t>= Paracetamol</a:t>
            </a:r>
            <a:endParaRPr dirty="0"/>
          </a:p>
        </p:txBody>
      </p:sp>
      <p:sp>
        <p:nvSpPr>
          <p:cNvPr id="33" name="PointBox_0">
            <a:extLst>
              <a:ext uri="{FF2B5EF4-FFF2-40B4-BE49-F238E27FC236}">
                <a16:creationId xmlns:a16="http://schemas.microsoft.com/office/drawing/2014/main" id="{1E6FA89A-5239-3F1F-4AC2-3EA6D9A97FF1}"/>
              </a:ext>
            </a:extLst>
          </p:cNvPr>
          <p:cNvSpPr/>
          <p:nvPr/>
        </p:nvSpPr>
        <p:spPr>
          <a:xfrm>
            <a:off x="3383207" y="2936909"/>
            <a:ext cx="5377843" cy="2023712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✍️ </a:t>
            </a:r>
            <a:r>
              <a:rPr lang="pl-PL" dirty="0"/>
              <a:t>SMILES: </a:t>
            </a:r>
            <a:r>
              <a:rPr lang="pl-PL" sz="2800" dirty="0"/>
              <a:t>CC(=O)NC1=CC=C(C=C1)O</a:t>
            </a:r>
          </a:p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Or… </a:t>
            </a:r>
          </a:p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CC(=O)Nc1ccc(O)cc1</a:t>
            </a:r>
          </a:p>
        </p:txBody>
      </p:sp>
    </p:spTree>
    <p:extLst>
      <p:ext uri="{BB962C8B-B14F-4D97-AF65-F5344CB8AC3E}">
        <p14:creationId xmlns:p14="http://schemas.microsoft.com/office/powerpoint/2010/main" val="34146087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E3F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51CB2C-970B-AB73-26BC-932C94D32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69F99B1A-730B-7866-A5BC-D42A4CB9BD3C}"/>
              </a:ext>
            </a:extLst>
          </p:cNvPr>
          <p:cNvSpPr txBox="1"/>
          <p:nvPr/>
        </p:nvSpPr>
        <p:spPr>
          <a:xfrm>
            <a:off x="2040244" y="182880"/>
            <a:ext cx="597792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S</a:t>
            </a:r>
            <a:r>
              <a:rPr sz="3200" dirty="0">
                <a:solidFill>
                  <a:srgbClr val="000000"/>
                </a:solidFill>
              </a:rPr>
              <a:t>MILES: </a:t>
            </a:r>
            <a:r>
              <a:rPr lang="pl-PL" sz="3200" dirty="0">
                <a:solidFill>
                  <a:srgbClr val="000000"/>
                </a:solidFill>
              </a:rPr>
              <a:t>GOOD WILL HOUNTING</a:t>
            </a:r>
            <a:endParaRPr sz="3200" dirty="0">
              <a:solidFill>
                <a:srgbClr val="000000"/>
              </a:solidFill>
            </a:endParaRP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6A52681A-EDCF-FCF4-15A2-F35BAE415895}"/>
              </a:ext>
            </a:extLst>
          </p:cNvPr>
          <p:cNvSpPr/>
          <p:nvPr/>
        </p:nvSpPr>
        <p:spPr>
          <a:xfrm>
            <a:off x="-29359" y="-4649308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C9D438DE-98F8-9071-C0EB-56B014E2F8F0}"/>
              </a:ext>
            </a:extLst>
          </p:cNvPr>
          <p:cNvGrpSpPr/>
          <p:nvPr/>
        </p:nvGrpSpPr>
        <p:grpSpPr>
          <a:xfrm>
            <a:off x="513727" y="1345555"/>
            <a:ext cx="612000" cy="612000"/>
            <a:chOff x="513727" y="1339335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02A00E36-44A9-69E3-FE96-68FE1BD38360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Linijka z wypełnieniem pełnym">
              <a:extLst>
                <a:ext uri="{FF2B5EF4-FFF2-40B4-BE49-F238E27FC236}">
                  <a16:creationId xmlns:a16="http://schemas.microsoft.com/office/drawing/2014/main" id="{89CED301-2CBD-64FE-D100-0403DA7E3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F73D4A96-7D7C-17B4-4507-E3E058D81FD3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C68FC66E-E066-A5C6-F00B-18D09E6174C2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E1855004-1E46-4C2E-2C8E-F6DB46FBE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80104267-C647-1876-F8C9-B841200377BE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445CA8CE-AE21-A67E-360D-F39DDA44BD17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EDE2007F-F71E-5DEB-D8E5-B9EC5AD4A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BCC99333-F257-22A6-6E08-6E738BB00698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D73BF762-C2B4-E2ED-5DBA-10A8085EB569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Sieć z wypełnieniem pełnym">
              <a:extLst>
                <a:ext uri="{FF2B5EF4-FFF2-40B4-BE49-F238E27FC236}">
                  <a16:creationId xmlns:a16="http://schemas.microsoft.com/office/drawing/2014/main" id="{921745B5-5542-BFD4-19AD-84271211F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0207D57-598B-C477-A09B-BB3D4424C808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F31F7B1C-C1E6-0739-84CD-9C92BB41AC19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81880934-4F63-348E-F8C1-F7A793643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0460F353-B40B-73D7-F593-E94FC0EF9B48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E4190758-A1F2-6C63-A9B0-7F7D747DE654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dcisk palca z wypełnieniem pełnym">
              <a:extLst>
                <a:ext uri="{FF2B5EF4-FFF2-40B4-BE49-F238E27FC236}">
                  <a16:creationId xmlns:a16="http://schemas.microsoft.com/office/drawing/2014/main" id="{C589A273-985C-1689-8763-6EDCF0EA1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F69A4138-C675-5246-4C8B-235211B4EF05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36E28822-3AC9-854C-7EBA-9B0C29D52D95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264D8CE1-7966-8F10-D959-A40D1765D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30F632C5-D30E-D046-294E-BF7C5C2AECCD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0CC4FC0B-8512-7C24-8DCA-5F65B5ABE78C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2A37C97A-FBB6-F9EE-8696-230B3DB44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  <p:pic>
        <p:nvPicPr>
          <p:cNvPr id="5" name="Multimedia online 4" descr="Unnecessary Complexity in Japanese           #learnjapanese #japaneseculture">
            <a:hlinkClick r:id="" action="ppaction://media"/>
            <a:extLst>
              <a:ext uri="{FF2B5EF4-FFF2-40B4-BE49-F238E27FC236}">
                <a16:creationId xmlns:a16="http://schemas.microsoft.com/office/drawing/2014/main" id="{1D84DBB2-2C32-1E2E-7FEE-555B98FE4D4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19"/>
          <a:stretch>
            <a:fillRect/>
          </a:stretch>
        </p:blipFill>
        <p:spPr>
          <a:xfrm>
            <a:off x="3755571" y="1126743"/>
            <a:ext cx="1926772" cy="341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8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E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912809" y="182880"/>
            <a:ext cx="6232795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000000"/>
                </a:solidFill>
              </a:rPr>
              <a:t>O</a:t>
            </a:r>
            <a:r>
              <a:rPr lang="pl-PL" sz="3200" dirty="0">
                <a:solidFill>
                  <a:srgbClr val="000000"/>
                </a:solidFill>
              </a:rPr>
              <a:t>NE MOELCULE -&gt; MANY SMILES</a:t>
            </a:r>
            <a:endParaRPr sz="3200" dirty="0">
              <a:solidFill>
                <a:srgbClr val="000000"/>
              </a:solidFill>
            </a:endParaRP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🔀 Atom ordering affects SMILES output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✏️ Same graph → many valid strings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String equality ≠ molecular equality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🧪 Comparison requires normalization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7F68DD7B-2704-C6E1-AE7F-BACB4AFCA45D}"/>
              </a:ext>
            </a:extLst>
          </p:cNvPr>
          <p:cNvSpPr/>
          <p:nvPr/>
        </p:nvSpPr>
        <p:spPr>
          <a:xfrm>
            <a:off x="-29359" y="-4649308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014FD806-1BBE-F163-7471-E0219A26710D}"/>
              </a:ext>
            </a:extLst>
          </p:cNvPr>
          <p:cNvGrpSpPr/>
          <p:nvPr/>
        </p:nvGrpSpPr>
        <p:grpSpPr>
          <a:xfrm>
            <a:off x="513727" y="1345555"/>
            <a:ext cx="612000" cy="612000"/>
            <a:chOff x="513727" y="1339335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48CC6B0B-6E7E-A2A9-B2B2-7DF4249EAFA0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Linijka z wypełnieniem pełnym">
              <a:extLst>
                <a:ext uri="{FF2B5EF4-FFF2-40B4-BE49-F238E27FC236}">
                  <a16:creationId xmlns:a16="http://schemas.microsoft.com/office/drawing/2014/main" id="{F14AC80A-7D40-289F-26EB-18FB1CC51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B75A0947-9B9A-40BE-BE26-6635C4DEDA0D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678BBCFB-E5D0-4448-FEB5-E1DB1D38BD9D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A0A72948-D69E-A967-D549-E36AD35E6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5E5ADDD2-8AE0-3878-3A4C-1B5584796B41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C15A2053-6594-0C8B-FA5C-CB380AE25EBD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087473F7-8EA5-335F-4325-F88DD6622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8AEB43C-0A8C-9BF3-85A4-2A4B516F47E0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98C5A5F0-D6F2-3183-F842-0D19E1E29259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Sieć z wypełnieniem pełnym">
              <a:extLst>
                <a:ext uri="{FF2B5EF4-FFF2-40B4-BE49-F238E27FC236}">
                  <a16:creationId xmlns:a16="http://schemas.microsoft.com/office/drawing/2014/main" id="{95E2FF03-5A60-3DFA-B198-6397866AB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1B31DBE0-E853-FFA2-0D3B-067ED3005575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5F5A3FDB-FF06-6A5C-2AD6-F27149083DB2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3E6E5EC9-5BCE-F608-5B5D-57CF55EFA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84DDF579-7C71-87C8-DFBD-6A7A4CDBB8DA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DE4EAADE-D975-3CE1-15B4-09185E0464AC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dcisk palca z wypełnieniem pełnym">
              <a:extLst>
                <a:ext uri="{FF2B5EF4-FFF2-40B4-BE49-F238E27FC236}">
                  <a16:creationId xmlns:a16="http://schemas.microsoft.com/office/drawing/2014/main" id="{2F5C03D0-5873-1BBD-AF62-456633DF1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A1492E9F-B69E-EF61-3AD5-41FDFD6FF453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240A1417-8B71-69E7-0B48-00D79E00C0A3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1D47763C-57DA-2707-F05E-C933A5C3D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58500FCF-6164-2A06-663A-688B405A7927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18820F80-DF2D-48A8-842D-A3ABC8140499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AF39A59A-E695-5A73-A81C-6A8C952F2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E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C</a:t>
            </a:r>
            <a:r>
              <a:rPr sz="3200">
                <a:solidFill>
                  <a:srgbClr val="000000"/>
                </a:solidFill>
              </a:rPr>
              <a:t>ANONICAL SMILES AND ITS LIMITATIONS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🧮 Algorithms impose a consistent ordering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18156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⚙️ Canonicalization is tool-dependent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41116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❗ Different toolkits → different SMILES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64076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Canonical does not mean chemically unique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5497136B-A5D1-C567-D690-824BD2AC9BD8}"/>
              </a:ext>
            </a:extLst>
          </p:cNvPr>
          <p:cNvSpPr/>
          <p:nvPr/>
        </p:nvSpPr>
        <p:spPr>
          <a:xfrm>
            <a:off x="-29359" y="-4649308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8C3A0B92-C92A-5CDD-07AC-0A7F3B07DC37}"/>
              </a:ext>
            </a:extLst>
          </p:cNvPr>
          <p:cNvGrpSpPr/>
          <p:nvPr/>
        </p:nvGrpSpPr>
        <p:grpSpPr>
          <a:xfrm>
            <a:off x="513727" y="1345555"/>
            <a:ext cx="612000" cy="612000"/>
            <a:chOff x="513727" y="1339335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775B8CD1-BA75-B7D1-670B-E36E54FC43D3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Linijka z wypełnieniem pełnym">
              <a:extLst>
                <a:ext uri="{FF2B5EF4-FFF2-40B4-BE49-F238E27FC236}">
                  <a16:creationId xmlns:a16="http://schemas.microsoft.com/office/drawing/2014/main" id="{360A68E2-57FE-6A5E-8C65-0425E780A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53F83882-09CC-073E-0E5B-49100D03C2F7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B404DC2B-AC84-94B5-C478-87B6F69A2DE5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372780DB-5513-586C-2049-754E4E289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F3959BBF-9D0E-BFA9-FB27-6B477E8D6A20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E1B03911-D914-1CB4-1018-413DA0A12707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A808E3B2-C6E7-0B1C-CCF5-DBC285574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FC94BA8F-FC29-26D3-9A8D-183BAB22AD16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669C1693-0AD8-44E1-1534-1E7E7E323E75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Sieć z wypełnieniem pełnym">
              <a:extLst>
                <a:ext uri="{FF2B5EF4-FFF2-40B4-BE49-F238E27FC236}">
                  <a16:creationId xmlns:a16="http://schemas.microsoft.com/office/drawing/2014/main" id="{DDD4943C-1756-011E-B47D-D5343E69F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8ADC1F1D-E707-A448-C931-D77817D09ACB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5057A727-3BC4-788B-D716-2BE5F0A0A7C1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578C2F64-2E65-86B2-62D0-D5A50D85F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28B3D761-0E74-0642-984F-03876E80FB5D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36A5764B-B321-D091-3979-29CB2F85E300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dcisk palca z wypełnieniem pełnym">
              <a:extLst>
                <a:ext uri="{FF2B5EF4-FFF2-40B4-BE49-F238E27FC236}">
                  <a16:creationId xmlns:a16="http://schemas.microsoft.com/office/drawing/2014/main" id="{9D334B87-F33E-D79A-8B27-8D4FBA214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DE02DAD5-8A86-3CBF-A4F4-47E1BE6A39AC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4EB65EFC-9E1B-2C7E-2A3F-2DA0335C2971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748E339C-2C6E-A06F-11F4-AC837F1FD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1A26F3DF-45D3-E0A6-662A-0E1174B377BC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B8254839-DFB0-FD24-C6AD-D5C47A8CDF64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3A1D5E62-7F1D-34EA-9B46-4372A9527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E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S</a:t>
            </a:r>
            <a:r>
              <a:rPr sz="3200">
                <a:solidFill>
                  <a:srgbClr val="000000"/>
                </a:solidFill>
              </a:rPr>
              <a:t>MILES AND LOSS OF CHEMICAL CONTEXT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📄 Static encoding ignores environment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⚡ Protonation and </a:t>
            </a:r>
            <a:r>
              <a:rPr dirty="0" err="1"/>
              <a:t>tautomers</a:t>
            </a:r>
            <a:r>
              <a:rPr dirty="0"/>
              <a:t> not resolved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28039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🔁 Resonance collapsed into one form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50999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Biological relevance may be obscured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EF932311-0F36-42C9-F39D-941814ECF462}"/>
              </a:ext>
            </a:extLst>
          </p:cNvPr>
          <p:cNvSpPr/>
          <p:nvPr/>
        </p:nvSpPr>
        <p:spPr>
          <a:xfrm>
            <a:off x="-29359" y="-4649308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5D219659-72AE-93BC-4AA9-2BE0CDFAD1C7}"/>
              </a:ext>
            </a:extLst>
          </p:cNvPr>
          <p:cNvGrpSpPr/>
          <p:nvPr/>
        </p:nvGrpSpPr>
        <p:grpSpPr>
          <a:xfrm>
            <a:off x="513727" y="1345555"/>
            <a:ext cx="612000" cy="612000"/>
            <a:chOff x="513727" y="1339335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EECB43A2-74B8-DC82-B5F1-B08F9B623526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Linijka z wypełnieniem pełnym">
              <a:extLst>
                <a:ext uri="{FF2B5EF4-FFF2-40B4-BE49-F238E27FC236}">
                  <a16:creationId xmlns:a16="http://schemas.microsoft.com/office/drawing/2014/main" id="{146BB73E-75FE-BD01-D8C3-CAD81426D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29640B99-2381-642B-D5DE-F39657E11756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BDC24C00-3FE7-830D-8EFB-41D6B097DD69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2CD59AE1-DB16-39DD-77BC-2017D1727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9F9EC987-B232-E4E6-E9ED-CDEF7EBF944B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D2952E32-AAE9-445D-EFD0-B1D44F6E5B9D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3CF15A95-BDB5-A57F-72AF-3BE4D0EF6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D8A6C52-40E4-51EF-AF78-38FCEE978C70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1F9FF8CB-F87C-C5DF-EFE0-6E17C3799069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Sieć z wypełnieniem pełnym">
              <a:extLst>
                <a:ext uri="{FF2B5EF4-FFF2-40B4-BE49-F238E27FC236}">
                  <a16:creationId xmlns:a16="http://schemas.microsoft.com/office/drawing/2014/main" id="{0535F4C8-12F7-CF70-5E66-3FDD3E295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5C8421BE-C484-31EA-EFCE-4093A35FF037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935D3F79-905B-9998-DBB3-91709494C787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DD1F4BB2-3FF6-4D22-A353-0AA798C5F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B3572558-1754-2484-2EE9-DF4278AE5A84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C4F531D7-0F73-575B-5E01-B6F90024DE7C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dcisk palca z wypełnieniem pełnym">
              <a:extLst>
                <a:ext uri="{FF2B5EF4-FFF2-40B4-BE49-F238E27FC236}">
                  <a16:creationId xmlns:a16="http://schemas.microsoft.com/office/drawing/2014/main" id="{3213EC39-187E-5633-4999-D9E55038A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FEB59C36-24BC-2BA3-6E3A-D46C71417371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C83C513C-B22D-7B5B-6B1C-1D64F1F51C43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6D06A33E-4A43-7DFD-D66B-AC249118D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44F74254-FF39-BE1F-4DC5-9527AB3EDD2C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525EC3F3-59C6-7B6D-F8C7-715AF637DD2A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A1E2D3B1-B632-E972-6E39-655BB3420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E3F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AC539F-9708-A6C0-852A-9B27669CA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FEAD36B7-2865-2B97-0FD1-6A132620E0ED}"/>
              </a:ext>
            </a:extLst>
          </p:cNvPr>
          <p:cNvSpPr txBox="1"/>
          <p:nvPr/>
        </p:nvSpPr>
        <p:spPr>
          <a:xfrm>
            <a:off x="4173036" y="182880"/>
            <a:ext cx="171232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S</a:t>
            </a:r>
            <a:r>
              <a:rPr sz="3200" dirty="0">
                <a:solidFill>
                  <a:srgbClr val="000000"/>
                </a:solidFill>
              </a:rPr>
              <a:t>ELFIES</a:t>
            </a:r>
          </a:p>
        </p:txBody>
      </p:sp>
      <p:sp>
        <p:nvSpPr>
          <p:cNvPr id="3" name="PointBox_0">
            <a:extLst>
              <a:ext uri="{FF2B5EF4-FFF2-40B4-BE49-F238E27FC236}">
                <a16:creationId xmlns:a16="http://schemas.microsoft.com/office/drawing/2014/main" id="{5BD66304-3BE9-F7C9-4E46-53482A864769}"/>
              </a:ext>
            </a:extLst>
          </p:cNvPr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📐 Defined by a formal, context-free grammar</a:t>
            </a:r>
          </a:p>
        </p:txBody>
      </p:sp>
      <p:sp>
        <p:nvSpPr>
          <p:cNvPr id="4" name="PointBox_1">
            <a:extLst>
              <a:ext uri="{FF2B5EF4-FFF2-40B4-BE49-F238E27FC236}">
                <a16:creationId xmlns:a16="http://schemas.microsoft.com/office/drawing/2014/main" id="{54DDB1E8-6413-8536-66E9-D3D1F0877ED8}"/>
              </a:ext>
            </a:extLst>
          </p:cNvPr>
          <p:cNvSpPr/>
          <p:nvPr/>
        </p:nvSpPr>
        <p:spPr>
          <a:xfrm>
            <a:off x="1371600" y="2233172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🛡️ Guarantees syntactically valid molecules</a:t>
            </a:r>
          </a:p>
        </p:txBody>
      </p:sp>
      <p:sp>
        <p:nvSpPr>
          <p:cNvPr id="5" name="PointBox_2">
            <a:extLst>
              <a:ext uri="{FF2B5EF4-FFF2-40B4-BE49-F238E27FC236}">
                <a16:creationId xmlns:a16="http://schemas.microsoft.com/office/drawing/2014/main" id="{07D646AE-F9D7-212F-A532-C16FF1D4CEBD}"/>
              </a:ext>
            </a:extLst>
          </p:cNvPr>
          <p:cNvSpPr/>
          <p:nvPr/>
        </p:nvSpPr>
        <p:spPr>
          <a:xfrm>
            <a:off x="1371600" y="3094744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🤖 Designed for generative ML models</a:t>
            </a:r>
          </a:p>
        </p:txBody>
      </p:sp>
      <p:sp>
        <p:nvSpPr>
          <p:cNvPr id="6" name="PointBox_3">
            <a:extLst>
              <a:ext uri="{FF2B5EF4-FFF2-40B4-BE49-F238E27FC236}">
                <a16:creationId xmlns:a16="http://schemas.microsoft.com/office/drawing/2014/main" id="{4F908FCE-25D3-4ED5-B4CB-B4A348449A1E}"/>
              </a:ext>
            </a:extLst>
          </p:cNvPr>
          <p:cNvSpPr/>
          <p:nvPr/>
        </p:nvSpPr>
        <p:spPr>
          <a:xfrm>
            <a:off x="1371600" y="3917704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🔁 Always maps to a valid graph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6DBCF5B6-0AB5-5BCC-B904-5FEF28F591A7}"/>
              </a:ext>
            </a:extLst>
          </p:cNvPr>
          <p:cNvSpPr/>
          <p:nvPr/>
        </p:nvSpPr>
        <p:spPr>
          <a:xfrm>
            <a:off x="-29359" y="-4649308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8AE39016-B386-5C05-0D86-29C5C30BF176}"/>
              </a:ext>
            </a:extLst>
          </p:cNvPr>
          <p:cNvGrpSpPr/>
          <p:nvPr/>
        </p:nvGrpSpPr>
        <p:grpSpPr>
          <a:xfrm>
            <a:off x="513727" y="1345555"/>
            <a:ext cx="612000" cy="612000"/>
            <a:chOff x="513727" y="1339335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8BAC4330-2659-93EA-5C30-F079DF4638B8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Linijka z wypełnieniem pełnym">
              <a:extLst>
                <a:ext uri="{FF2B5EF4-FFF2-40B4-BE49-F238E27FC236}">
                  <a16:creationId xmlns:a16="http://schemas.microsoft.com/office/drawing/2014/main" id="{EB6B713D-3629-54B2-D6EA-880B00E30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479813B7-60A5-54E2-CA12-73E47A198ED9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4BC27BC4-99FA-48D8-E2D1-54E5119B68FD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898582EF-F365-3C8E-9FFC-4924BA7B6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A9BB61D2-5CC4-03F2-2AF9-0578BE6139D0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B256EC3D-C7E1-00BC-E753-4F95BA219F1E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CE33CAAF-6F31-36FF-C42D-A34FD87FE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2EDAC8DD-8A18-5382-3FC5-853108073A2D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085A6E2D-8ACE-9DF2-366E-7D4EBF9AA259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Sieć z wypełnieniem pełnym">
              <a:extLst>
                <a:ext uri="{FF2B5EF4-FFF2-40B4-BE49-F238E27FC236}">
                  <a16:creationId xmlns:a16="http://schemas.microsoft.com/office/drawing/2014/main" id="{2C4F5338-FDFC-A218-4B35-F64B6AFC0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FFC743A5-FCF0-9CB4-126F-2BC508993241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54315032-59CE-0D65-0B2D-7C0DCC2FE645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A53F088C-48A5-182B-5FB1-F179AFC6B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1F62400F-6BF1-CD49-710D-9742132E6078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F9188EB7-01C5-1FED-294C-334FF2C80C6B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dcisk palca z wypełnieniem pełnym">
              <a:extLst>
                <a:ext uri="{FF2B5EF4-FFF2-40B4-BE49-F238E27FC236}">
                  <a16:creationId xmlns:a16="http://schemas.microsoft.com/office/drawing/2014/main" id="{3DC9205A-D429-FF71-A8C0-E34210F34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C10FC9BF-B907-F80F-6D85-90EFFB7800BC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08EFDB91-6979-1E06-BABF-B9EC931F461D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324B8D97-38D7-A8FE-513B-6227D2794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08774A64-939D-4A37-4C3D-374D038B794E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5C5DEF0C-A10E-AA34-8875-346EFCB775A4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2922F86E-9886-0E3D-314B-16A5C5361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78552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E3F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E27209-30B8-F1CA-9DB2-20C0DAB1F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1BC2EBF8-29E5-4212-96DD-DF30AC827B30}"/>
              </a:ext>
            </a:extLst>
          </p:cNvPr>
          <p:cNvSpPr txBox="1"/>
          <p:nvPr/>
        </p:nvSpPr>
        <p:spPr>
          <a:xfrm>
            <a:off x="2592479" y="182880"/>
            <a:ext cx="4873449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000000"/>
                </a:solidFill>
              </a:rPr>
              <a:t>I</a:t>
            </a:r>
            <a:r>
              <a:rPr lang="pl-PL" sz="3200" dirty="0">
                <a:solidFill>
                  <a:srgbClr val="000000"/>
                </a:solidFill>
              </a:rPr>
              <a:t>NTERLUDIUM - DECIMER</a:t>
            </a:r>
            <a:endParaRPr sz="3200" dirty="0">
              <a:solidFill>
                <a:srgbClr val="000000"/>
              </a:solidFill>
            </a:endParaRPr>
          </a:p>
        </p:txBody>
      </p:sp>
      <p:sp>
        <p:nvSpPr>
          <p:cNvPr id="3" name="PointBox_0">
            <a:extLst>
              <a:ext uri="{FF2B5EF4-FFF2-40B4-BE49-F238E27FC236}">
                <a16:creationId xmlns:a16="http://schemas.microsoft.com/office/drawing/2014/main" id="{0E2B6D8D-20C2-2870-DE13-AFAA88B83140}"/>
              </a:ext>
            </a:extLst>
          </p:cNvPr>
          <p:cNvSpPr/>
          <p:nvPr/>
        </p:nvSpPr>
        <p:spPr>
          <a:xfrm>
            <a:off x="1371603" y="422982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📐 </a:t>
            </a:r>
            <a:r>
              <a:rPr lang="pl-PL" dirty="0" err="1"/>
              <a:t>Captures</a:t>
            </a:r>
            <a:r>
              <a:rPr lang="pl-PL" dirty="0"/>
              <a:t> SMILES from image</a:t>
            </a:r>
            <a:endParaRPr dirty="0"/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5F792F23-D0D2-339B-8F4F-D973B51786E4}"/>
              </a:ext>
            </a:extLst>
          </p:cNvPr>
          <p:cNvSpPr/>
          <p:nvPr/>
        </p:nvSpPr>
        <p:spPr>
          <a:xfrm>
            <a:off x="-29359" y="-4649308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C6BE4A3B-D399-4AD2-EE24-F0D8A3B38887}"/>
              </a:ext>
            </a:extLst>
          </p:cNvPr>
          <p:cNvGrpSpPr/>
          <p:nvPr/>
        </p:nvGrpSpPr>
        <p:grpSpPr>
          <a:xfrm>
            <a:off x="513727" y="1345555"/>
            <a:ext cx="612000" cy="612000"/>
            <a:chOff x="513727" y="1339335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0E506FA0-8631-DDEE-F13C-A30BC7FDFCBA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Linijka z wypełnieniem pełnym">
              <a:extLst>
                <a:ext uri="{FF2B5EF4-FFF2-40B4-BE49-F238E27FC236}">
                  <a16:creationId xmlns:a16="http://schemas.microsoft.com/office/drawing/2014/main" id="{0E864EF3-45E4-802F-F1BD-1FA7741C0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F1F0BE8A-794A-6B64-85E2-4E0057681FD1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03A93599-7F23-B461-577B-C8CF3282166A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1676BA97-465F-38D9-398C-F9C27C2E0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32D1484C-9E90-C73B-07BD-9A42ACAD44EA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E7B7E9C4-AC93-A15C-D62E-4C8BE4032677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186E923B-5391-6283-7D83-22B551E5A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03B97D33-B203-4160-80B0-25BA4F214DF1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E134B278-A770-E0F0-1561-F1D49AF08681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Sieć z wypełnieniem pełnym">
              <a:extLst>
                <a:ext uri="{FF2B5EF4-FFF2-40B4-BE49-F238E27FC236}">
                  <a16:creationId xmlns:a16="http://schemas.microsoft.com/office/drawing/2014/main" id="{DC922B2C-B008-9CC6-F9C9-FA991D883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F3A5ABC-9153-C189-B27D-F60952BBDACD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8A3672E1-08A5-A1BB-2222-AB0B56867162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23BE7170-8251-66C7-9D68-B0A30745B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D9321172-06F0-972F-B91A-11F32623EEF8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63F9E91D-E9F1-F060-A2C7-DDDFA3C862D5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dcisk palca z wypełnieniem pełnym">
              <a:extLst>
                <a:ext uri="{FF2B5EF4-FFF2-40B4-BE49-F238E27FC236}">
                  <a16:creationId xmlns:a16="http://schemas.microsoft.com/office/drawing/2014/main" id="{C7E4F1E3-7AF3-3044-7EA8-0413F8252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86B95177-44CA-0B93-FB10-39717A331FFE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A3BB98F9-BF91-8E39-D499-F0A6EB4374F6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FAD157DA-74BC-FE4F-E2C6-F3CB6524E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A6AB682A-0665-AFC3-BF86-231B58468345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4C42D41D-3782-D657-677C-DCD917BEC1DD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CB887004-3C53-C9FA-7E91-4B2C33D47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  <p:pic>
        <p:nvPicPr>
          <p:cNvPr id="18436" name="Picture 4" descr="Chemical image to SMILES translation using DECIMER | Download ...">
            <a:extLst>
              <a:ext uri="{FF2B5EF4-FFF2-40B4-BE49-F238E27FC236}">
                <a16:creationId xmlns:a16="http://schemas.microsoft.com/office/drawing/2014/main" id="{D6CFEBB7-C695-CBD4-DCF2-08D6E9F45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251" y="1114002"/>
            <a:ext cx="7545904" cy="286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661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E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4173036" y="182880"/>
            <a:ext cx="171232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S</a:t>
            </a:r>
            <a:r>
              <a:rPr sz="3200" dirty="0">
                <a:solidFill>
                  <a:srgbClr val="000000"/>
                </a:solidFill>
              </a:rPr>
              <a:t>ELFIES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0F10AF3F-6686-1E35-5CDA-4229F050C38D}"/>
              </a:ext>
            </a:extLst>
          </p:cNvPr>
          <p:cNvSpPr/>
          <p:nvPr/>
        </p:nvSpPr>
        <p:spPr>
          <a:xfrm>
            <a:off x="-29359" y="-4649308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CA502F18-9FF2-304B-971A-24836AAC33FC}"/>
              </a:ext>
            </a:extLst>
          </p:cNvPr>
          <p:cNvGrpSpPr/>
          <p:nvPr/>
        </p:nvGrpSpPr>
        <p:grpSpPr>
          <a:xfrm>
            <a:off x="513727" y="1345555"/>
            <a:ext cx="612000" cy="612000"/>
            <a:chOff x="513727" y="1339335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D472697B-124F-EF01-A705-1B2E8D85FF10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Linijka z wypełnieniem pełnym">
              <a:extLst>
                <a:ext uri="{FF2B5EF4-FFF2-40B4-BE49-F238E27FC236}">
                  <a16:creationId xmlns:a16="http://schemas.microsoft.com/office/drawing/2014/main" id="{17AD6C8D-646B-80B0-2F8C-8AEA5670C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BCE89020-683E-E1BA-0CAE-C58DA2D5EEA6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3D33402F-36BC-FEEB-B38D-786AF0E66CB4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D186598A-D81D-7332-3D9A-E65BAB8D4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3C7A4F56-0375-5AA3-01AA-E5BBCA0D9D9C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2F7F2063-B893-119F-66B9-44FF177666E6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965C75B7-CBC6-C6F0-33DE-F9588C7F8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9965FF51-B094-6006-2560-45D6E24351CF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9B05CE55-2C3A-BC19-1C49-2C6CD07470BE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Sieć z wypełnieniem pełnym">
              <a:extLst>
                <a:ext uri="{FF2B5EF4-FFF2-40B4-BE49-F238E27FC236}">
                  <a16:creationId xmlns:a16="http://schemas.microsoft.com/office/drawing/2014/main" id="{5B1450DF-BA3B-E782-B720-B6C7DAA2B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94537154-5F38-ED69-2124-D2FADAB858DD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EB0DF1A-E514-E4E3-E0F1-A36456149AD6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284CDF2E-C199-F277-1C70-7438125BE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99EA7347-0522-CF35-7ACF-10E48BA2A71E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69ADA940-13D7-2395-4756-9510F0064E96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dcisk palca z wypełnieniem pełnym">
              <a:extLst>
                <a:ext uri="{FF2B5EF4-FFF2-40B4-BE49-F238E27FC236}">
                  <a16:creationId xmlns:a16="http://schemas.microsoft.com/office/drawing/2014/main" id="{635049D1-81D6-A1A5-A9F6-88FC11F63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1A681CD8-A40C-1C75-15A3-FC3E8241BE99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630C7B5E-81FA-F9BE-7D95-D5B6BF84F319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87847D22-0334-700F-D618-820C9B1AC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C5167623-2E71-268E-B993-B73AFD882670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7F101920-8A5C-CE96-1A81-C13E9F5AEE4F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DA8DE780-7024-DEF7-9A92-9280242C0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  <p:pic>
        <p:nvPicPr>
          <p:cNvPr id="13314" name="Picture 2" descr="Kekulé diagrams, SMILES, and SELFIES of (a) aspirin and (b) acetaminophen">
            <a:extLst>
              <a:ext uri="{FF2B5EF4-FFF2-40B4-BE49-F238E27FC236}">
                <a16:creationId xmlns:a16="http://schemas.microsoft.com/office/drawing/2014/main" id="{5EF2D934-CA9A-0A32-01E4-E9E1BCE09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2" t="57143" r="5"/>
          <a:stretch>
            <a:fillRect/>
          </a:stretch>
        </p:blipFill>
        <p:spPr bwMode="auto">
          <a:xfrm>
            <a:off x="1280479" y="1148938"/>
            <a:ext cx="7091064" cy="3510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E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3195204" y="182880"/>
            <a:ext cx="366799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S</a:t>
            </a:r>
            <a:r>
              <a:rPr sz="3200" dirty="0">
                <a:solidFill>
                  <a:srgbClr val="000000"/>
                </a:solidFill>
              </a:rPr>
              <a:t>ELFIES VS SMILES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⚖️ SMILES allows invalid strings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🛡️ SELFIES prevents invalid chemistry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🤖 Better suited for neural generation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Trade-off: readability vs robustness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F02D4EE3-295B-CCEB-37E5-6AFEB18843C4}"/>
              </a:ext>
            </a:extLst>
          </p:cNvPr>
          <p:cNvSpPr/>
          <p:nvPr/>
        </p:nvSpPr>
        <p:spPr>
          <a:xfrm>
            <a:off x="-29359" y="-4649308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D8F636A4-314E-4BE6-D387-5DCB61E0015C}"/>
              </a:ext>
            </a:extLst>
          </p:cNvPr>
          <p:cNvGrpSpPr/>
          <p:nvPr/>
        </p:nvGrpSpPr>
        <p:grpSpPr>
          <a:xfrm>
            <a:off x="513727" y="1345555"/>
            <a:ext cx="612000" cy="612000"/>
            <a:chOff x="513727" y="1339335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5BAECC7C-4A7A-66AE-9718-A934454EFAE2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Linijka z wypełnieniem pełnym">
              <a:extLst>
                <a:ext uri="{FF2B5EF4-FFF2-40B4-BE49-F238E27FC236}">
                  <a16:creationId xmlns:a16="http://schemas.microsoft.com/office/drawing/2014/main" id="{D52F94A9-DE97-7887-172E-4974135AC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C8DFAEF3-57AB-06B5-AFB5-195B366C97A8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E17315F7-4052-1F91-6446-3875D7B2A027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66E77812-7A85-1A99-C50B-6D557A1F8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D34CE1BD-36C1-45C9-23D8-03DAC99AD4C4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FFFD093A-6EF0-6FB5-E470-8CE57E3485A6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62E751FE-9EDD-C1A8-63BA-C1DABC1A2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70C16026-FA63-9EDF-3BA8-3FDF0434E913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7AAE032E-8D38-1376-24AA-1DB35AC5580E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Sieć z wypełnieniem pełnym">
              <a:extLst>
                <a:ext uri="{FF2B5EF4-FFF2-40B4-BE49-F238E27FC236}">
                  <a16:creationId xmlns:a16="http://schemas.microsoft.com/office/drawing/2014/main" id="{3A3C61E4-FB62-F752-83FD-FB884AF27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BAF9353-A4B6-C967-7644-4A0199B2D116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A19DEE6B-9FB2-D3E4-7686-21849ADE2D9C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AC6A5D20-181F-D194-884A-41D97440F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30B9A727-4556-7419-5A71-0FF470080512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DF4C1297-C337-A819-0516-2FE0662B376F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dcisk palca z wypełnieniem pełnym">
              <a:extLst>
                <a:ext uri="{FF2B5EF4-FFF2-40B4-BE49-F238E27FC236}">
                  <a16:creationId xmlns:a16="http://schemas.microsoft.com/office/drawing/2014/main" id="{796311E9-16C9-E755-0092-CF4F39793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6163A3F3-FFBC-8960-C4CD-7FEE0E061E89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5A61DC33-60D5-FEAC-4C37-1756C4F27BF9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4332ED12-2A13-942A-53FF-EDBCFE9E9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A243E2F8-9F8C-BB8A-2686-C8666A32CA8D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B7A9126C-5FC2-1E8A-3D8B-C1E4AED681E7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E5854F4B-6F22-FBF2-4631-DCA883614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E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L</a:t>
            </a:r>
            <a:r>
              <a:rPr sz="3200">
                <a:solidFill>
                  <a:srgbClr val="000000"/>
                </a:solidFill>
              </a:rPr>
              <a:t>INE NOTATIONS AS FORMAL LANGUAGES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📚 Strings generated by grammatical rules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174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🧮 Parsers convert strings to graphs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4038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Familiar concepts from compiler design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79475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🔍 Errors reflect language violations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F56DE024-EE15-AE0C-CAF8-2DF131B83918}"/>
              </a:ext>
            </a:extLst>
          </p:cNvPr>
          <p:cNvSpPr/>
          <p:nvPr/>
        </p:nvSpPr>
        <p:spPr>
          <a:xfrm>
            <a:off x="-29359" y="-4649308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54485706-E0FC-C372-02E6-F6EF11A0EB99}"/>
              </a:ext>
            </a:extLst>
          </p:cNvPr>
          <p:cNvGrpSpPr/>
          <p:nvPr/>
        </p:nvGrpSpPr>
        <p:grpSpPr>
          <a:xfrm>
            <a:off x="513727" y="1345555"/>
            <a:ext cx="612000" cy="612000"/>
            <a:chOff x="513727" y="1339335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BA5FDAC9-F479-606A-3CC4-0A7B15DEF39E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Linijka z wypełnieniem pełnym">
              <a:extLst>
                <a:ext uri="{FF2B5EF4-FFF2-40B4-BE49-F238E27FC236}">
                  <a16:creationId xmlns:a16="http://schemas.microsoft.com/office/drawing/2014/main" id="{635AAC24-014B-7B03-39C9-466E8B2F7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93D544A7-BF78-B951-4CCE-C1D5E42D6877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884A8C50-D39E-0C6F-AAF8-E3A690447E53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C97D2807-CA93-2445-2E33-B4A408041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617922A4-A657-95D7-C91E-7EC01FC6A245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6074F16F-BDA8-B34C-E7C5-FC89E27DE8BB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B7BC9C26-807E-2750-6BB1-DDBECC1A3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543A722-B6BD-6C08-DCAA-A2143BDCA3B9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C344D7FF-E23C-0807-6114-2EA76C5F0085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Sieć z wypełnieniem pełnym">
              <a:extLst>
                <a:ext uri="{FF2B5EF4-FFF2-40B4-BE49-F238E27FC236}">
                  <a16:creationId xmlns:a16="http://schemas.microsoft.com/office/drawing/2014/main" id="{FC0E0E72-E672-B23E-2727-FAE1CD35A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4E38BD40-775F-EE13-8CA3-A507EE403B7F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B90B2540-535F-2304-CA52-848D84B3502F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DF83BD4D-B5A7-EC18-C041-720C0F003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050AEB2D-F0C1-EBB5-3BA9-8534F98B504C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488850A7-7FB6-F592-C652-55C18CB03C1D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dcisk palca z wypełnieniem pełnym">
              <a:extLst>
                <a:ext uri="{FF2B5EF4-FFF2-40B4-BE49-F238E27FC236}">
                  <a16:creationId xmlns:a16="http://schemas.microsoft.com/office/drawing/2014/main" id="{FBC13D6B-606F-6DE1-52F0-26198414A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1A0EF70D-6152-6E3D-9836-AD6B99758433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749F4109-E8A8-80A1-E9D4-5E2A30002C0A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314B28C4-09C1-D9FD-8005-077F5F1F5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C6434DC2-9AD8-E420-AF4E-A2528F1EF10B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666CE1BB-FABD-6C0D-3745-9A7F9E06C9F3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D3FBFF72-6532-959C-074F-F960A1B8A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056DD4-E6D7-0E2D-524D-AC9689FFC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DE9C4B76-7608-A65C-88B8-4084CDDB2D8F}"/>
              </a:ext>
            </a:extLst>
          </p:cNvPr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W</a:t>
            </a:r>
            <a:r>
              <a:rPr sz="3200">
                <a:solidFill>
                  <a:srgbClr val="000000"/>
                </a:solidFill>
              </a:rPr>
              <a:t>HAT ARE SMALL MOLECULES?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3893CBDB-3D78-B308-698F-BB6EFEB94B35}"/>
              </a:ext>
            </a:extLst>
          </p:cNvPr>
          <p:cNvSpPr/>
          <p:nvPr/>
        </p:nvSpPr>
        <p:spPr>
          <a:xfrm>
            <a:off x="-29359" y="-590116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67035837-8C31-D4D7-06F5-4DE7E320BB35}"/>
              </a:ext>
            </a:extLst>
          </p:cNvPr>
          <p:cNvGrpSpPr/>
          <p:nvPr/>
        </p:nvGrpSpPr>
        <p:grpSpPr>
          <a:xfrm>
            <a:off x="520418" y="92833"/>
            <a:ext cx="612000" cy="612000"/>
            <a:chOff x="596620" y="114605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13626ACE-E0AE-4659-C291-5DBBDD5C7E85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Wejście z wypełnieniem pełnym">
              <a:extLst>
                <a:ext uri="{FF2B5EF4-FFF2-40B4-BE49-F238E27FC236}">
                  <a16:creationId xmlns:a16="http://schemas.microsoft.com/office/drawing/2014/main" id="{D969DD81-F390-CB1D-E412-67586EF9C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1A235CBD-8428-A554-EE5F-30865F44CE42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08A8D4C6-0D7D-6584-CA70-53276001705C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737E17FB-37DB-6727-3071-A4978EB96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017DAFB6-C5EF-A8A6-F6C0-FBCD62166C00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4985C840-8F79-1C3F-80D3-9BC5A54967CA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Linijka z wypełnieniem pełnym">
              <a:extLst>
                <a:ext uri="{FF2B5EF4-FFF2-40B4-BE49-F238E27FC236}">
                  <a16:creationId xmlns:a16="http://schemas.microsoft.com/office/drawing/2014/main" id="{5C73EFBB-BE51-C1B3-E79A-769A6EDC2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CA266280-4658-B8BD-62B4-2FCDFE09BFAD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7706CAE1-0E9D-3EB8-5FCF-12C8B2C61BE8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Sieć z wypełnieniem pełnym">
              <a:extLst>
                <a:ext uri="{FF2B5EF4-FFF2-40B4-BE49-F238E27FC236}">
                  <a16:creationId xmlns:a16="http://schemas.microsoft.com/office/drawing/2014/main" id="{07AD2AA9-63A7-99FB-1B82-64BC5DF76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E9AB58BF-96AF-DDA7-14E9-1560B6E9C799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6B7E2A0A-9FFC-2C81-5F97-68E4723F2220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56EB5B79-9F63-6820-4E47-324E61D08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39BC50E2-E347-705C-9F39-E2474B14AF61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8AF4EDC6-0898-C908-77DF-6302FE06019C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dcisk palca z wypełnieniem pełnym">
              <a:extLst>
                <a:ext uri="{FF2B5EF4-FFF2-40B4-BE49-F238E27FC236}">
                  <a16:creationId xmlns:a16="http://schemas.microsoft.com/office/drawing/2014/main" id="{F3C6003F-7B75-41B8-1B4B-E2DA3A72A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D93E414F-3801-B326-97C5-DDDF971FC548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EB00A5FF-4C1F-79D1-4497-43BF314F606A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1996C012-678C-74E3-0DA1-15B804C5C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4B145E64-53F5-386E-567A-A03E574A340B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38815A7D-9213-25F8-7816-5A6DC9275923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28565E39-07E3-B542-3715-C983F84EF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  <p:pic>
        <p:nvPicPr>
          <p:cNvPr id="2054" name="Picture 6" descr="Chart 1">
            <a:extLst>
              <a:ext uri="{FF2B5EF4-FFF2-40B4-BE49-F238E27FC236}">
                <a16:creationId xmlns:a16="http://schemas.microsoft.com/office/drawing/2014/main" id="{86BDFD22-233E-7013-2178-4B815CA52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10" y="1025194"/>
            <a:ext cx="4198890" cy="383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igure 3">
            <a:extLst>
              <a:ext uri="{FF2B5EF4-FFF2-40B4-BE49-F238E27FC236}">
                <a16:creationId xmlns:a16="http://schemas.microsoft.com/office/drawing/2014/main" id="{9E731E79-2D2A-9C01-1A6E-325E975F69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7" r="13538" b="57037"/>
          <a:stretch>
            <a:fillRect/>
          </a:stretch>
        </p:blipFill>
        <p:spPr bwMode="auto">
          <a:xfrm>
            <a:off x="5570490" y="1025194"/>
            <a:ext cx="3380909" cy="277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pole tekstowe 34">
            <a:extLst>
              <a:ext uri="{FF2B5EF4-FFF2-40B4-BE49-F238E27FC236}">
                <a16:creationId xmlns:a16="http://schemas.microsoft.com/office/drawing/2014/main" id="{4F64925E-1013-E9D8-D8EB-798401C379FC}"/>
              </a:ext>
            </a:extLst>
          </p:cNvPr>
          <p:cNvSpPr txBox="1"/>
          <p:nvPr/>
        </p:nvSpPr>
        <p:spPr>
          <a:xfrm>
            <a:off x="5480655" y="3917621"/>
            <a:ext cx="3663345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Virshup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 M.,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Contreras-García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J.,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Wipf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P., Yang, W., &amp;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Beratan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D. N. (2013).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Stochastic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voyages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into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uncharted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chemical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space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produce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representative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library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of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all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possible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drug-like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compounds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pl-PL" sz="11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</a:t>
            </a:r>
            <a:r>
              <a:rPr lang="pl-PL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of the American </a:t>
            </a:r>
            <a:r>
              <a:rPr lang="pl-PL" sz="11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Chemical</a:t>
            </a:r>
            <a:r>
              <a:rPr lang="pl-PL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sz="11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Society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pl-PL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135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(19), 7296-7303.</a:t>
            </a:r>
            <a:endParaRPr lang="pl-PL" sz="1100" dirty="0"/>
          </a:p>
        </p:txBody>
      </p:sp>
    </p:spTree>
    <p:extLst>
      <p:ext uri="{BB962C8B-B14F-4D97-AF65-F5344CB8AC3E}">
        <p14:creationId xmlns:p14="http://schemas.microsoft.com/office/powerpoint/2010/main" val="15059597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E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T</a:t>
            </a:r>
            <a:r>
              <a:rPr sz="3200">
                <a:solidFill>
                  <a:srgbClr val="000000"/>
                </a:solidFill>
              </a:rPr>
              <a:t>HE NEED FOR UNIQUE IDENTIFIERS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🗂️ Databases require stable references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🔍 Fast lookup across systems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Names and SMILES are ambiguous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📌 Identifiers enable data integration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C3994ED0-4841-A492-A499-EA120FE9D8AB}"/>
              </a:ext>
            </a:extLst>
          </p:cNvPr>
          <p:cNvSpPr/>
          <p:nvPr/>
        </p:nvSpPr>
        <p:spPr>
          <a:xfrm>
            <a:off x="-29359" y="-4649308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115D5CD0-DE3D-35F2-FB2E-11BF7FA9E3AA}"/>
              </a:ext>
            </a:extLst>
          </p:cNvPr>
          <p:cNvGrpSpPr/>
          <p:nvPr/>
        </p:nvGrpSpPr>
        <p:grpSpPr>
          <a:xfrm>
            <a:off x="513727" y="1345555"/>
            <a:ext cx="612000" cy="612000"/>
            <a:chOff x="513727" y="1339335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F69C7506-723A-019A-95AA-86E7B926D1FE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Linijka z wypełnieniem pełnym">
              <a:extLst>
                <a:ext uri="{FF2B5EF4-FFF2-40B4-BE49-F238E27FC236}">
                  <a16:creationId xmlns:a16="http://schemas.microsoft.com/office/drawing/2014/main" id="{183A0FFB-1600-E2F5-9F48-04B08ECB1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FE2230AD-C710-67D8-23F6-AE27433B3C76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AD95E0CE-8046-71BF-F2F1-8E7990971A83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7B70E9B2-2708-76D6-3D19-116CF5AD8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0A54398F-07B1-E3E4-9987-187FA1A11E0A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18290CA9-6510-97EE-E59B-52B323284BC1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99F75732-BE97-57F2-EEED-D299CCD41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995B1EA4-2E38-1E5B-B890-68D477740FF5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9461E283-379A-90A3-3E0D-ECD3D5889BFB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Sieć z wypełnieniem pełnym">
              <a:extLst>
                <a:ext uri="{FF2B5EF4-FFF2-40B4-BE49-F238E27FC236}">
                  <a16:creationId xmlns:a16="http://schemas.microsoft.com/office/drawing/2014/main" id="{12DDB07F-CCB0-505D-74A8-FA1DAC2E7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51CF8B9E-54BF-1E04-D1AC-9316C2C80E89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C8BC9AD-A4D2-0A9E-3578-258FBA800EC0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AE1DA6BB-118A-EEEA-6873-75BC5FC11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35C48098-D5A3-119E-F8AD-6CE10115FE7C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003510B3-83B9-02F1-5EFD-1D27F06ACF89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dcisk palca z wypełnieniem pełnym">
              <a:extLst>
                <a:ext uri="{FF2B5EF4-FFF2-40B4-BE49-F238E27FC236}">
                  <a16:creationId xmlns:a16="http://schemas.microsoft.com/office/drawing/2014/main" id="{F6518B94-EAFA-E1A0-6C90-1C7B8A92A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F1E7313B-CAA8-C07C-5F6C-A66374BF22B5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04578CF3-FA88-A84F-4F96-332EC67BEB6A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253B8274-BDFB-17B9-4137-DFF787280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2591C73C-50FC-A757-1E1A-35CB8288508B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BC65B450-1B20-A6E4-549B-9CE8AE8B648F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DEAEFD80-3F22-038E-B585-73087FEBD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E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I</a:t>
            </a:r>
            <a:r>
              <a:rPr sz="3200" dirty="0">
                <a:solidFill>
                  <a:srgbClr val="000000"/>
                </a:solidFill>
              </a:rPr>
              <a:t>NCHI: LAYERED MOLECULAR DESCRIPTION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🧱 Hierarchical layers encode structure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🔗 Connectivity, charge, and stereochemistry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56515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🌍 Designed as a standard representation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79475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📄 Human-readable but verbose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F2746735-D9CF-4454-A223-C308EDDDD968}"/>
              </a:ext>
            </a:extLst>
          </p:cNvPr>
          <p:cNvSpPr/>
          <p:nvPr/>
        </p:nvSpPr>
        <p:spPr>
          <a:xfrm>
            <a:off x="-29359" y="-4649308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6F36A663-40AD-4509-9FBA-3EBD83BF0638}"/>
              </a:ext>
            </a:extLst>
          </p:cNvPr>
          <p:cNvGrpSpPr/>
          <p:nvPr/>
        </p:nvGrpSpPr>
        <p:grpSpPr>
          <a:xfrm>
            <a:off x="513727" y="1345555"/>
            <a:ext cx="612000" cy="612000"/>
            <a:chOff x="513727" y="1339335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336E1E19-6F2C-3EA6-24A8-742D27C2CB46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Linijka z wypełnieniem pełnym">
              <a:extLst>
                <a:ext uri="{FF2B5EF4-FFF2-40B4-BE49-F238E27FC236}">
                  <a16:creationId xmlns:a16="http://schemas.microsoft.com/office/drawing/2014/main" id="{701D0353-2529-83FD-80D6-EAD07A4DE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36C9671B-AB3E-CD46-1492-806E7E40B60F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8161F52F-19D4-3CFF-0026-EB76A8A6004E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8A6E26CD-9601-CD85-8FBA-E78E558FA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675940BA-B418-0FF0-3F3B-219DC789CF9F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462F486F-2F64-E5AD-0D6B-D75D5202088E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ABE4680E-82D5-BC43-17C7-A8037B6AB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360FD11F-AB5F-4541-DD21-185BE20B88AE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68613C8F-8B07-66C0-72B9-8F82C67A470B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Sieć z wypełnieniem pełnym">
              <a:extLst>
                <a:ext uri="{FF2B5EF4-FFF2-40B4-BE49-F238E27FC236}">
                  <a16:creationId xmlns:a16="http://schemas.microsoft.com/office/drawing/2014/main" id="{6E9098FD-CED1-078D-4A2A-11739DA01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85BD26E-15B9-FD4C-0435-CF4C8CF54438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C02782E-5B11-EDEE-ECA7-0892ADD4BD31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21EA3E68-FC18-7D7D-B518-339FE98B0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37C81FB6-F363-B3A4-A8D5-7E45419479A8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4B4FA905-CA2B-66A6-62C3-79E6C2E4EC98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dcisk palca z wypełnieniem pełnym">
              <a:extLst>
                <a:ext uri="{FF2B5EF4-FFF2-40B4-BE49-F238E27FC236}">
                  <a16:creationId xmlns:a16="http://schemas.microsoft.com/office/drawing/2014/main" id="{D66007E8-2775-0FE4-30EA-66F1B6FB2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34FDA529-DFA2-4BB9-19BD-2C31EBE294F3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4AB578DF-2CF7-BA3B-1FCC-2E05EE704CA9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B0FCAF65-86BC-A6E6-8B55-2E1F89678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1C021F55-B9D6-2A7A-6817-C341E6E8E2BD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BB2CFC6-A4EF-04D8-3C15-2BC7AC9997C2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C9210825-FF7B-DCAD-A908-5944D1365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E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W</a:t>
            </a:r>
            <a:r>
              <a:rPr sz="3200">
                <a:solidFill>
                  <a:srgbClr val="000000"/>
                </a:solidFill>
              </a:rPr>
              <a:t>HAT INFORMATION INCHI CAPTURES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🔗 Atomic connectivity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🪞 Stereochemical configuration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⚡ Formal charges and isotopes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🧪 Canonical structural identity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961519E5-4165-734C-6418-F4C71B671A8F}"/>
              </a:ext>
            </a:extLst>
          </p:cNvPr>
          <p:cNvSpPr/>
          <p:nvPr/>
        </p:nvSpPr>
        <p:spPr>
          <a:xfrm>
            <a:off x="-29359" y="-4649308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C172F154-FA78-C4F9-D7B8-4391CC1B07F6}"/>
              </a:ext>
            </a:extLst>
          </p:cNvPr>
          <p:cNvGrpSpPr/>
          <p:nvPr/>
        </p:nvGrpSpPr>
        <p:grpSpPr>
          <a:xfrm>
            <a:off x="513727" y="1345555"/>
            <a:ext cx="612000" cy="612000"/>
            <a:chOff x="513727" y="1339335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975EB1CB-027D-1749-BE31-3350E80EB41F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Linijka z wypełnieniem pełnym">
              <a:extLst>
                <a:ext uri="{FF2B5EF4-FFF2-40B4-BE49-F238E27FC236}">
                  <a16:creationId xmlns:a16="http://schemas.microsoft.com/office/drawing/2014/main" id="{458D44B3-6599-FAFC-1263-FC31A0928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AC1E5D8E-E17A-E183-13F0-FA793F649739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6CAF0CAE-4F44-C46C-EED2-B26913F4BC37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875AA471-186F-DD67-5A2B-A5A6EC3DD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78126450-07A2-BB98-7AAD-F50261872F35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6482C343-5F1D-B9B5-4784-76C90A4486C3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743C5FA6-2D24-C52C-D00E-252615F6F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65B9DE6F-2D97-C00A-7F93-58E9F2E0C6BC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47431589-00C0-8ABD-4EB4-DA52BC8CFB31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Sieć z wypełnieniem pełnym">
              <a:extLst>
                <a:ext uri="{FF2B5EF4-FFF2-40B4-BE49-F238E27FC236}">
                  <a16:creationId xmlns:a16="http://schemas.microsoft.com/office/drawing/2014/main" id="{BD4D5C29-8383-1FBD-2F24-9437F14A8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532FA9FE-66C3-1C9E-6284-C155BE558F87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275AFCE9-404B-103B-347F-07AAFCA7E2E6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81180239-DBC7-F589-8875-9248C48E4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70E842E1-C0CE-0CF8-5995-D2C56100BE25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464469AA-F821-C6BD-0BE8-D2DA0EC348D4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dcisk palca z wypełnieniem pełnym">
              <a:extLst>
                <a:ext uri="{FF2B5EF4-FFF2-40B4-BE49-F238E27FC236}">
                  <a16:creationId xmlns:a16="http://schemas.microsoft.com/office/drawing/2014/main" id="{A549C97D-6628-E1E5-7106-3118B1BDA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F27ABB41-5866-9196-E12E-8BE818EAD662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8B9719AB-34E6-1EBB-45CA-6ECA693DA583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10B64428-08F7-7C84-1CFF-D450794B7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201BC3FB-2B1A-2D8F-2B4C-848C4C1B1A51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1E21321A-6441-2F5F-141C-A56B627907F9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89294399-876A-6903-0165-A4512F95E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E3F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CFA7C6-ADA0-B5F1-A958-51B057BF2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A41ADC5F-5ABA-AB11-4515-EC86CD10AEB8}"/>
              </a:ext>
            </a:extLst>
          </p:cNvPr>
          <p:cNvSpPr txBox="1"/>
          <p:nvPr/>
        </p:nvSpPr>
        <p:spPr>
          <a:xfrm>
            <a:off x="3410007" y="182880"/>
            <a:ext cx="323838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I</a:t>
            </a:r>
            <a:r>
              <a:rPr sz="3200" dirty="0">
                <a:solidFill>
                  <a:srgbClr val="000000"/>
                </a:solidFill>
              </a:rPr>
              <a:t>NCHI: </a:t>
            </a:r>
            <a:r>
              <a:rPr lang="pl-PL" sz="3200" dirty="0">
                <a:solidFill>
                  <a:srgbClr val="000000"/>
                </a:solidFill>
              </a:rPr>
              <a:t>EXAMPLE</a:t>
            </a:r>
            <a:endParaRPr sz="3200" dirty="0">
              <a:solidFill>
                <a:srgbClr val="000000"/>
              </a:solidFill>
            </a:endParaRP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1DE85D07-9958-9859-7592-B020ED5B0760}"/>
              </a:ext>
            </a:extLst>
          </p:cNvPr>
          <p:cNvSpPr/>
          <p:nvPr/>
        </p:nvSpPr>
        <p:spPr>
          <a:xfrm>
            <a:off x="-29359" y="-4649308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22E969EB-6B29-3A0A-07F3-EF8000EF5C60}"/>
              </a:ext>
            </a:extLst>
          </p:cNvPr>
          <p:cNvGrpSpPr/>
          <p:nvPr/>
        </p:nvGrpSpPr>
        <p:grpSpPr>
          <a:xfrm>
            <a:off x="513727" y="1345555"/>
            <a:ext cx="612000" cy="612000"/>
            <a:chOff x="513727" y="1339335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D027AF25-2B97-6D51-F1FD-1B04380FC769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Linijka z wypełnieniem pełnym">
              <a:extLst>
                <a:ext uri="{FF2B5EF4-FFF2-40B4-BE49-F238E27FC236}">
                  <a16:creationId xmlns:a16="http://schemas.microsoft.com/office/drawing/2014/main" id="{9E8F7B3F-A5CD-2150-55A9-F4E79E6C7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9E4DE60C-B4AC-1175-4FF1-C9E332EB28BB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2730B51D-A5A4-0026-C4B7-4BE54CE4D0EC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1867E96A-A079-FCE4-F515-22979B3AB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A9F65908-A03E-5B3B-F366-88570603DDAC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6068C8CD-B985-8832-C6B8-DFBD7B737701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2B19453D-5FA7-D2C9-B82A-ACBF01C7A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2362C4E4-B05B-12AB-E694-FBE554EFD0C7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36C4D787-A88F-3D0A-5C5C-CDBFB5FDAD53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Sieć z wypełnieniem pełnym">
              <a:extLst>
                <a:ext uri="{FF2B5EF4-FFF2-40B4-BE49-F238E27FC236}">
                  <a16:creationId xmlns:a16="http://schemas.microsoft.com/office/drawing/2014/main" id="{7463E53F-C98A-5E55-3094-60792DC2C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80182AC1-440B-F571-0EE7-D8E5B7D33D96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DC202AEB-7D35-5F92-8B59-10F8FC148CF7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BC0E98B1-00A4-A24C-9148-8F27B5C43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A28474EF-77DE-9830-F645-B39BC3E28FFD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3F0835F5-3408-3F7F-6912-1B5CE032CFEF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dcisk palca z wypełnieniem pełnym">
              <a:extLst>
                <a:ext uri="{FF2B5EF4-FFF2-40B4-BE49-F238E27FC236}">
                  <a16:creationId xmlns:a16="http://schemas.microsoft.com/office/drawing/2014/main" id="{861223D9-89EC-B6F5-5943-5B00050BA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DF080051-B4CB-E5F3-0F50-4B99DCD7B612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A52685AD-02A6-558E-D603-D935800A79CB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DDCF2253-0E77-9699-7E01-2840638BF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BCCAFAAE-0CE7-2FEA-676F-B2748D7BA06D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99A00B9A-8DF4-5418-5F66-C9C41E395F16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AB2E4A39-B74B-CBEE-4465-E4064511D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  <p:pic>
        <p:nvPicPr>
          <p:cNvPr id="14338" name="Picture 2" descr="5.8: Line Notation (SMILES and InChI) - Chemistry LibreTexts">
            <a:extLst>
              <a:ext uri="{FF2B5EF4-FFF2-40B4-BE49-F238E27FC236}">
                <a16:creationId xmlns:a16="http://schemas.microsoft.com/office/drawing/2014/main" id="{983402ED-342C-6FAD-09AA-2962E7A41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367" y="1115026"/>
            <a:ext cx="7579666" cy="364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8302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E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961693" y="182880"/>
            <a:ext cx="6135013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W</a:t>
            </a:r>
            <a:r>
              <a:rPr sz="3200" dirty="0">
                <a:solidFill>
                  <a:srgbClr val="000000"/>
                </a:solidFill>
              </a:rPr>
              <a:t>HAT INFORMATION DOES NOT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🌊 Solvent and environmental context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🔄 Dynamic tautomer equilibria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📐 Conformational flexibility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Biological activity or function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58ADD617-064A-1BC2-4060-5D86E0799613}"/>
              </a:ext>
            </a:extLst>
          </p:cNvPr>
          <p:cNvSpPr/>
          <p:nvPr/>
        </p:nvSpPr>
        <p:spPr>
          <a:xfrm>
            <a:off x="-29359" y="-4649308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A8AFBF85-8F0D-374F-026C-5B1C071DC22F}"/>
              </a:ext>
            </a:extLst>
          </p:cNvPr>
          <p:cNvGrpSpPr/>
          <p:nvPr/>
        </p:nvGrpSpPr>
        <p:grpSpPr>
          <a:xfrm>
            <a:off x="513727" y="1345555"/>
            <a:ext cx="612000" cy="612000"/>
            <a:chOff x="513727" y="1339335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00D22A54-9DBE-E72A-6D49-994E397AC393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Linijka z wypełnieniem pełnym">
              <a:extLst>
                <a:ext uri="{FF2B5EF4-FFF2-40B4-BE49-F238E27FC236}">
                  <a16:creationId xmlns:a16="http://schemas.microsoft.com/office/drawing/2014/main" id="{A0605DAA-E722-1057-1A4F-018A5A36C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3551D3E2-2955-2CFA-B699-C1978743EBA3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8145D695-5BCA-D15D-7F15-DA88DEF5E09F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7198A98B-AB06-5B50-0626-BE703EDB5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5F09F0E9-BACE-7974-430A-738265C8305E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E9FE3802-B849-BC0E-30FE-CFCFD2FE17A8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A6CB8325-E44E-1D45-012B-A45E8D866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946F4618-A060-5579-6E83-EAADF71FB360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6A24101E-2E33-3AD1-E21D-C159F273EAB6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Sieć z wypełnieniem pełnym">
              <a:extLst>
                <a:ext uri="{FF2B5EF4-FFF2-40B4-BE49-F238E27FC236}">
                  <a16:creationId xmlns:a16="http://schemas.microsoft.com/office/drawing/2014/main" id="{AC9DF9D6-1ECE-838B-B85B-2FF6E652C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BC7CC63-7B5A-EC30-0E0B-3BE1ECA601A7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C274D1AC-1AB4-B18E-EB81-41CD58E0E7C0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E8F9FD35-9B38-1204-476B-934AE4940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60E8A7CA-C846-E770-A0BB-28E646DF601F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73FAA5FA-8FC1-FD55-E8B1-E5B74873F4AD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dcisk palca z wypełnieniem pełnym">
              <a:extLst>
                <a:ext uri="{FF2B5EF4-FFF2-40B4-BE49-F238E27FC236}">
                  <a16:creationId xmlns:a16="http://schemas.microsoft.com/office/drawing/2014/main" id="{12902CF8-3E88-C3EA-2599-8C62041BC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C50D42AC-CFF1-B2CB-1624-88E861295119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B5B0289F-6210-F1C0-7EB1-84FEFB769F16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46B19E15-3314-CAB6-36C9-70D9DF6D1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273C5EFA-3880-A193-0016-73CDD4C48F43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814119AE-35F1-9000-EE14-2D82A6CA22F4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A3068F8B-F884-41F4-A17F-FFF5F12F3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E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956884" y="182880"/>
            <a:ext cx="614463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I</a:t>
            </a:r>
            <a:r>
              <a:rPr sz="3200" dirty="0">
                <a:solidFill>
                  <a:srgbClr val="000000"/>
                </a:solidFill>
              </a:rPr>
              <a:t>NCHIKEY: HASHED IDENTIFIERS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🔑 Fixed-length hashed representation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⚡ Fast comparison and indexing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🔒 Not reversible to structure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📎 Designed for database use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34FE3922-3BF1-9543-916A-D1195D9184C1}"/>
              </a:ext>
            </a:extLst>
          </p:cNvPr>
          <p:cNvSpPr/>
          <p:nvPr/>
        </p:nvSpPr>
        <p:spPr>
          <a:xfrm>
            <a:off x="-29359" y="-4649308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965FF8FE-A328-4302-1D14-B49E2DE285E0}"/>
              </a:ext>
            </a:extLst>
          </p:cNvPr>
          <p:cNvGrpSpPr/>
          <p:nvPr/>
        </p:nvGrpSpPr>
        <p:grpSpPr>
          <a:xfrm>
            <a:off x="513727" y="1345555"/>
            <a:ext cx="612000" cy="612000"/>
            <a:chOff x="513727" y="1339335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25A66150-38A8-8FA2-FAA5-473AB4A910D2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Linijka z wypełnieniem pełnym">
              <a:extLst>
                <a:ext uri="{FF2B5EF4-FFF2-40B4-BE49-F238E27FC236}">
                  <a16:creationId xmlns:a16="http://schemas.microsoft.com/office/drawing/2014/main" id="{069B6A79-49CD-3F90-FD3C-ED118A987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FF10DB40-C357-45FB-7661-619551CDD6E4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9CDC6018-15DD-8AE7-F8E1-779E1557049A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71A1E7B5-C37C-3F5A-8E1C-BB651B22A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1EE22377-B714-6646-8DF5-6493C2E8F46D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E41AF945-6D3B-618B-4657-3CA90195EE33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8D0F03BE-066C-8C71-423E-4C0A4A60C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35CC01CD-0CFD-40A8-3F4E-26F5E6965C7C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CEF97244-4610-2542-7E12-8F5D4C9E3B8C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Sieć z wypełnieniem pełnym">
              <a:extLst>
                <a:ext uri="{FF2B5EF4-FFF2-40B4-BE49-F238E27FC236}">
                  <a16:creationId xmlns:a16="http://schemas.microsoft.com/office/drawing/2014/main" id="{266891E3-2A76-7B83-E6E8-AF17658DC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4863C18F-79C1-D64E-527C-1714C46E6B9B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936E554E-A930-DFFB-809A-92D9CA23B49B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1DD8C6F5-520A-8FDE-C45B-E01C15BFA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9DF9B808-C19B-FEA3-8A73-7ECD9B23BB85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06C0E599-16FB-6864-75E5-FF7F679685C6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dcisk palca z wypełnieniem pełnym">
              <a:extLst>
                <a:ext uri="{FF2B5EF4-FFF2-40B4-BE49-F238E27FC236}">
                  <a16:creationId xmlns:a16="http://schemas.microsoft.com/office/drawing/2014/main" id="{AAED891E-AC70-CBDB-692D-BA25A2FEC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9AF59DEB-DA7D-BA7B-BBA8-DC28418264FB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E5478A58-D3BD-2F0F-C1D9-7B8910C0F119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652664BC-5812-F2A3-AE07-86506EC7E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1C0EDD23-BAAD-E6A1-6D79-DC9E1138D851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928D3E89-1C5F-E0D4-B15A-9C7C12DE53AC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F06CA10B-441B-E27D-8131-42C33FBA4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E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I</a:t>
            </a:r>
            <a:r>
              <a:rPr sz="3200">
                <a:solidFill>
                  <a:srgbClr val="000000"/>
                </a:solidFill>
              </a:rPr>
              <a:t>NCHIKEY FOR INDEXING AND SEARCH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🗃️ Enables fast exact matching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🌐 Widely used across databases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No similarity information preserved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🔍 Suitable for lookup, not modeling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7DAEA5C4-50EF-C112-E53D-FA8FFAE17FC4}"/>
              </a:ext>
            </a:extLst>
          </p:cNvPr>
          <p:cNvSpPr/>
          <p:nvPr/>
        </p:nvSpPr>
        <p:spPr>
          <a:xfrm>
            <a:off x="-29359" y="-4649308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C5E6D4F7-F082-ACE8-AB19-747B960A4FF1}"/>
              </a:ext>
            </a:extLst>
          </p:cNvPr>
          <p:cNvGrpSpPr/>
          <p:nvPr/>
        </p:nvGrpSpPr>
        <p:grpSpPr>
          <a:xfrm>
            <a:off x="513727" y="1345555"/>
            <a:ext cx="612000" cy="612000"/>
            <a:chOff x="513727" y="1339335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B54F6F56-6C31-8448-3C49-98E48F6F3B4E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Linijka z wypełnieniem pełnym">
              <a:extLst>
                <a:ext uri="{FF2B5EF4-FFF2-40B4-BE49-F238E27FC236}">
                  <a16:creationId xmlns:a16="http://schemas.microsoft.com/office/drawing/2014/main" id="{055E72F2-D988-257B-3266-8A0E2E83C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DF40DE7C-73BA-0A6F-6272-6C3C6115E62F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0CFFC714-4AD5-8FEA-7CBF-EF076614897E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B653D53D-E159-7AA5-28C8-E5B0D16DE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DD9C4216-1E25-15C6-3A0C-2B7B05EEC4B0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A0E38545-1C79-0F4B-F0B5-84B8EFDD054B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2272D0ED-7B0F-27C8-6A9F-09FF0A228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5E9A6FC3-FE66-CF95-F532-B594AAB08FAE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4B64A2E8-9BF0-8C1A-29FE-15B5DD089D32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Sieć z wypełnieniem pełnym">
              <a:extLst>
                <a:ext uri="{FF2B5EF4-FFF2-40B4-BE49-F238E27FC236}">
                  <a16:creationId xmlns:a16="http://schemas.microsoft.com/office/drawing/2014/main" id="{D1487390-3790-6A3D-2D9E-DF861400C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57130B68-23AD-FF0A-35FB-D0B0B47B90FD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91224627-8CD3-E45B-2B14-2F3871E3C9F7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83BE807E-D29F-A0CA-70FF-CC42428AD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80CA1E85-4FF2-D447-4BDE-A85E6F9311C2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A1F9FED7-0CCC-F951-8AEF-1C3ED2FDC0B3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dcisk palca z wypełnieniem pełnym">
              <a:extLst>
                <a:ext uri="{FF2B5EF4-FFF2-40B4-BE49-F238E27FC236}">
                  <a16:creationId xmlns:a16="http://schemas.microsoft.com/office/drawing/2014/main" id="{C832318C-4E2D-DE8D-E318-3686CA1E7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F5873157-46FF-FCA3-2899-8E2FC9A1F2C2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CFF9D79D-99B3-5D4F-4AAB-19C892D03E22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85BD2213-D434-80CE-D507-9A11C6E53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83C07360-CFD2-80ED-9D29-CE0D764FE872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7A96DB56-FD1A-4E62-13CD-32DBE8B7681D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E7C2C985-3A51-FB3D-1DE6-1D1074CD8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E3F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4C6C7D-B1B8-E1EA-B2E5-1718E93FF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5FC0511A-0709-0FEF-0DB6-A80FF3303634}"/>
              </a:ext>
            </a:extLst>
          </p:cNvPr>
          <p:cNvSpPr txBox="1"/>
          <p:nvPr/>
        </p:nvSpPr>
        <p:spPr>
          <a:xfrm>
            <a:off x="3046125" y="182880"/>
            <a:ext cx="396615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I</a:t>
            </a:r>
            <a:r>
              <a:rPr sz="3200" dirty="0">
                <a:solidFill>
                  <a:srgbClr val="000000"/>
                </a:solidFill>
              </a:rPr>
              <a:t>NCHI</a:t>
            </a:r>
            <a:r>
              <a:rPr lang="pl-PL" sz="3200" dirty="0">
                <a:solidFill>
                  <a:srgbClr val="000000"/>
                </a:solidFill>
              </a:rPr>
              <a:t>KEY</a:t>
            </a:r>
            <a:r>
              <a:rPr sz="3200" dirty="0">
                <a:solidFill>
                  <a:srgbClr val="000000"/>
                </a:solidFill>
              </a:rPr>
              <a:t>: </a:t>
            </a:r>
            <a:r>
              <a:rPr lang="pl-PL" sz="3200" dirty="0">
                <a:solidFill>
                  <a:srgbClr val="000000"/>
                </a:solidFill>
              </a:rPr>
              <a:t>EXAMPLE</a:t>
            </a:r>
            <a:endParaRPr sz="3200" dirty="0">
              <a:solidFill>
                <a:srgbClr val="000000"/>
              </a:solidFill>
            </a:endParaRP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8D50AD78-0435-8E76-A75C-81B9DE7D8CFC}"/>
              </a:ext>
            </a:extLst>
          </p:cNvPr>
          <p:cNvSpPr/>
          <p:nvPr/>
        </p:nvSpPr>
        <p:spPr>
          <a:xfrm>
            <a:off x="-29359" y="-4649308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975C2A54-E121-FD51-A8CD-EA938C57BB3B}"/>
              </a:ext>
            </a:extLst>
          </p:cNvPr>
          <p:cNvGrpSpPr/>
          <p:nvPr/>
        </p:nvGrpSpPr>
        <p:grpSpPr>
          <a:xfrm>
            <a:off x="513727" y="1345555"/>
            <a:ext cx="612000" cy="612000"/>
            <a:chOff x="513727" y="1339335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E32AB049-A480-4BF5-DCCA-FADB22EFB4F6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Linijka z wypełnieniem pełnym">
              <a:extLst>
                <a:ext uri="{FF2B5EF4-FFF2-40B4-BE49-F238E27FC236}">
                  <a16:creationId xmlns:a16="http://schemas.microsoft.com/office/drawing/2014/main" id="{F387179B-5C2B-A107-18C4-F464F5D83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AEED04CA-AFF6-3401-C102-A27410AE71D2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C03239DB-1CD3-A618-C7F8-211F2658E6B6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54C252F4-1599-34FF-703D-DFC212DAA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B6BCC3F3-AE1C-3D90-78A8-6F6B18294BB9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DBD6FE21-9910-9601-1DD9-EF2199090F15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78A3DEA7-07CB-3E64-D936-FB34FFFB9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4DD7128-07EA-87A0-7B05-2FBA08494123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E7EC32A0-3B9B-7FD7-C1CC-AA76F4E65F31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Sieć z wypełnieniem pełnym">
              <a:extLst>
                <a:ext uri="{FF2B5EF4-FFF2-40B4-BE49-F238E27FC236}">
                  <a16:creationId xmlns:a16="http://schemas.microsoft.com/office/drawing/2014/main" id="{DAAA711B-30CE-3B0A-A1E4-F98589637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A5096C5-E4C3-CFD6-8287-3389595CB0E4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9430C04B-DB47-56FE-6C67-1D2582B30F2A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E0DEDC81-56DE-031A-CD56-4035DEA11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0BCDA299-B63B-65A9-B653-46060E027EAA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D46AE1E3-1388-3161-7287-E4D33C35F0A3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dcisk palca z wypełnieniem pełnym">
              <a:extLst>
                <a:ext uri="{FF2B5EF4-FFF2-40B4-BE49-F238E27FC236}">
                  <a16:creationId xmlns:a16="http://schemas.microsoft.com/office/drawing/2014/main" id="{9101A340-8074-6192-E52E-8940E70A8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22AEAA50-2BF9-6BBB-ADF1-62EA0A4269B4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F1137190-FF92-FF2E-3928-ECD83BC30393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D6759840-8CC7-F3A5-9E8F-B957D444A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C8A028EC-E7B5-1416-0DDB-4D96230697D4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E6CE09D1-834C-B017-BFFA-8E9CA652D631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B1DEB146-9055-3E89-EEF2-65A9D374B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  <p:pic>
        <p:nvPicPr>
          <p:cNvPr id="14338" name="Picture 2" descr="5.8: Line Notation (SMILES and InChI) - Chemistry LibreTexts">
            <a:extLst>
              <a:ext uri="{FF2B5EF4-FFF2-40B4-BE49-F238E27FC236}">
                <a16:creationId xmlns:a16="http://schemas.microsoft.com/office/drawing/2014/main" id="{72B27CEE-A006-F7A2-66C2-C731829A4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995" y="960619"/>
            <a:ext cx="4769547" cy="229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az 2" descr="Obraz zawierający tekst, Czcionka, linia, zrzut ekranu&#10;&#10;Zawartość wygenerowana przez AI może być niepoprawna.">
            <a:extLst>
              <a:ext uri="{FF2B5EF4-FFF2-40B4-BE49-F238E27FC236}">
                <a16:creationId xmlns:a16="http://schemas.microsoft.com/office/drawing/2014/main" id="{4BC2936F-848B-680D-25F8-DF8FE624F3E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89727" y="3583132"/>
            <a:ext cx="7772400" cy="105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4593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E3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858300" y="182880"/>
            <a:ext cx="634180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R</a:t>
            </a:r>
            <a:r>
              <a:rPr sz="3200" dirty="0">
                <a:solidFill>
                  <a:srgbClr val="000000"/>
                </a:solidFill>
              </a:rPr>
              <a:t>EPRESENTATION VS IDENTIFIER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🎭 Representations encode structure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🏷️ Identifiers label entities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Identifiers carry no chemical meaning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❓ Is a hash ever a representation?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378DD615-E516-7B7F-C0FD-DF91D78DDE37}"/>
              </a:ext>
            </a:extLst>
          </p:cNvPr>
          <p:cNvSpPr/>
          <p:nvPr/>
        </p:nvSpPr>
        <p:spPr>
          <a:xfrm>
            <a:off x="-29359" y="-4649308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4D46DB69-AB14-D736-F528-16802CB3E570}"/>
              </a:ext>
            </a:extLst>
          </p:cNvPr>
          <p:cNvGrpSpPr/>
          <p:nvPr/>
        </p:nvGrpSpPr>
        <p:grpSpPr>
          <a:xfrm>
            <a:off x="513727" y="1345555"/>
            <a:ext cx="612000" cy="612000"/>
            <a:chOff x="513727" y="1339335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973C95F8-AD11-9911-2078-123B334282F0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Linijka z wypełnieniem pełnym">
              <a:extLst>
                <a:ext uri="{FF2B5EF4-FFF2-40B4-BE49-F238E27FC236}">
                  <a16:creationId xmlns:a16="http://schemas.microsoft.com/office/drawing/2014/main" id="{EFC38699-1909-2640-9EE9-6081C1D59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3C088538-53B5-FE68-A3CE-E6BF71827DF1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E271FD28-095F-9A31-FDB9-5EFFD399DB74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B79408A9-D6DE-536C-68BB-C5FBEAC6E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529FF1DB-D1A3-3C50-E70B-F5210A3F319C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1EF9A4E4-94F8-DF62-EA34-61A6401405CD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E3B38789-C18A-C1B1-F74D-0A067C405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D371562A-95A6-8CF9-0838-A265291426B8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B5D14A5E-C667-3EF1-CC59-A098BA878FF8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Sieć z wypełnieniem pełnym">
              <a:extLst>
                <a:ext uri="{FF2B5EF4-FFF2-40B4-BE49-F238E27FC236}">
                  <a16:creationId xmlns:a16="http://schemas.microsoft.com/office/drawing/2014/main" id="{3010BDCB-BA5D-79D1-455C-8F67CAD03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91ECECE-98A8-1C22-9625-C14EEC37F07F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BFA806A-276B-D1E0-B09B-D12DACDD7F30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40FEB2F6-CCFC-8546-3303-1E3DE74B0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CB0231D8-1AE6-368F-22CD-8F11A295EAAB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D29BA365-869D-2748-12E7-6F2D31DE3FCE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dcisk palca z wypełnieniem pełnym">
              <a:extLst>
                <a:ext uri="{FF2B5EF4-FFF2-40B4-BE49-F238E27FC236}">
                  <a16:creationId xmlns:a16="http://schemas.microsoft.com/office/drawing/2014/main" id="{6FFC8711-8FC2-1A7A-4847-79B565888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4CE35255-0FCA-BB1C-EF91-3D38253788C4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82A64EE0-7B2E-15CF-6496-01CF4DB0BA54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499F5D58-95A0-21B5-7305-73CB0CE9E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38FF4887-4781-58B4-2684-F12F7CBEBF9A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BAEE41F3-ABE6-E1F8-08E3-72B15627FBDF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8BEEFA02-3E95-D440-B522-1EE84B997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M</a:t>
            </a:r>
            <a:r>
              <a:rPr sz="3200">
                <a:solidFill>
                  <a:srgbClr val="000000"/>
                </a:solidFill>
              </a:rPr>
              <a:t>OLECULES AS LABELED GRAPHS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1CDE3AB2-B11E-77AF-8469-7A26D3F36A23}"/>
              </a:ext>
            </a:extLst>
          </p:cNvPr>
          <p:cNvSpPr/>
          <p:nvPr/>
        </p:nvSpPr>
        <p:spPr>
          <a:xfrm>
            <a:off x="-29359" y="-402882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E40F4203-785C-A89C-E718-B012650D0D63}"/>
              </a:ext>
            </a:extLst>
          </p:cNvPr>
          <p:cNvGrpSpPr/>
          <p:nvPr/>
        </p:nvGrpSpPr>
        <p:grpSpPr>
          <a:xfrm>
            <a:off x="525586" y="1971916"/>
            <a:ext cx="612000" cy="612000"/>
            <a:chOff x="624428" y="2695979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260E9209-AD6A-91E9-CBF5-B51473859E00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Sieć z wypełnieniem pełnym">
              <a:extLst>
                <a:ext uri="{FF2B5EF4-FFF2-40B4-BE49-F238E27FC236}">
                  <a16:creationId xmlns:a16="http://schemas.microsoft.com/office/drawing/2014/main" id="{D3F3BC00-9F3C-9972-60D5-261D0FF58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32" name="Grupa 31">
            <a:extLst>
              <a:ext uri="{FF2B5EF4-FFF2-40B4-BE49-F238E27FC236}">
                <a16:creationId xmlns:a16="http://schemas.microsoft.com/office/drawing/2014/main" id="{C4195345-7AA0-CD47-9F35-CE8DB865FF67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2344E4F8-F30E-E948-EA17-D80ECBE9ECB5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4" name="Grafika 33" descr="Wyjście z wypełnieniem pełnym">
              <a:extLst>
                <a:ext uri="{FF2B5EF4-FFF2-40B4-BE49-F238E27FC236}">
                  <a16:creationId xmlns:a16="http://schemas.microsoft.com/office/drawing/2014/main" id="{264AC74D-C181-8298-0A1B-7EDF6A26F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35" name="Grupa 34">
            <a:extLst>
              <a:ext uri="{FF2B5EF4-FFF2-40B4-BE49-F238E27FC236}">
                <a16:creationId xmlns:a16="http://schemas.microsoft.com/office/drawing/2014/main" id="{6F513396-3A84-4C9B-0677-1318EE7B4F0A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C26AF280-7473-460F-0F2A-7526104FEFC7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7" name="Grafika 36" descr="Wejście z wypełnieniem pełnym">
              <a:extLst>
                <a:ext uri="{FF2B5EF4-FFF2-40B4-BE49-F238E27FC236}">
                  <a16:creationId xmlns:a16="http://schemas.microsoft.com/office/drawing/2014/main" id="{3F3DF25F-AB33-1742-77B3-6C7333355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6CA2BFCE-B079-DBCA-8BBE-666893227981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8CDC2291-2510-CB64-255F-0D15F7D59DC8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0" name="Grafika 39" descr="Linijka z wypełnieniem pełnym">
              <a:extLst>
                <a:ext uri="{FF2B5EF4-FFF2-40B4-BE49-F238E27FC236}">
                  <a16:creationId xmlns:a16="http://schemas.microsoft.com/office/drawing/2014/main" id="{ABFF6409-C818-9986-D359-B41B5AC6B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5410AF78-5B61-BDB4-E998-AC4E31BD4E1D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5D03C854-BABA-1A5F-FA4C-6BB18C0827CB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6" name="Grafika 45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E3C3B683-10EC-DF4A-4A00-4005ADE41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C3BA5AF5-1231-C2E1-052A-9B4EBE7736CE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75AD7843-4EC0-A09C-7038-68AE50001670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Odcisk palca z wypełnieniem pełnym">
              <a:extLst>
                <a:ext uri="{FF2B5EF4-FFF2-40B4-BE49-F238E27FC236}">
                  <a16:creationId xmlns:a16="http://schemas.microsoft.com/office/drawing/2014/main" id="{1C08B237-82A1-5C43-CCBD-57D1B89B2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4A103D76-DB03-67AE-4DA7-9D6999E4234F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16B09AAC-C849-2364-8F95-C26E075FBCEA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2" name="Grafika 51" descr="Yin i yang z wypełnieniem pełnym">
              <a:extLst>
                <a:ext uri="{FF2B5EF4-FFF2-40B4-BE49-F238E27FC236}">
                  <a16:creationId xmlns:a16="http://schemas.microsoft.com/office/drawing/2014/main" id="{73C715E4-2DA9-04DD-C6CF-BF6B6EAF0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CB76C7A4-DBE8-D009-41CD-B9CDE4BDEA83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546BBFCE-166B-0DDF-6625-2479927738B9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5" name="Grafika 54" descr="Baza danych z wypełnieniem pełnym">
              <a:extLst>
                <a:ext uri="{FF2B5EF4-FFF2-40B4-BE49-F238E27FC236}">
                  <a16:creationId xmlns:a16="http://schemas.microsoft.com/office/drawing/2014/main" id="{365EC52F-CBCF-556C-3CB6-A559EA5C3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  <p:pic>
        <p:nvPicPr>
          <p:cNvPr id="57" name="Obraz 56" descr="Obraz zawierający tekst, zrzut ekranu, diagram, Czcionka&#10;&#10;Zawartość wygenerowana przez AI może być niepoprawna.">
            <a:extLst>
              <a:ext uri="{FF2B5EF4-FFF2-40B4-BE49-F238E27FC236}">
                <a16:creationId xmlns:a16="http://schemas.microsoft.com/office/drawing/2014/main" id="{8A7DF2CD-E3F6-FFE3-3F19-C9E4BBF05D75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t="25361"/>
          <a:stretch>
            <a:fillRect/>
          </a:stretch>
        </p:blipFill>
        <p:spPr>
          <a:xfrm>
            <a:off x="2457450" y="944285"/>
            <a:ext cx="5143500" cy="38390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S</a:t>
            </a:r>
            <a:r>
              <a:rPr sz="3200">
                <a:solidFill>
                  <a:srgbClr val="000000"/>
                </a:solidFill>
              </a:rPr>
              <a:t>MALL MOLECULES VS PROTEINS AND DNA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Proteins and DNA are linear polymers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🧪 Small molecules are non-polymeric and irregular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83280"/>
            <a:ext cx="7315200" cy="694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📜 No unique canonical sequence for molecules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4169520"/>
            <a:ext cx="7315200" cy="694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Representation is inherently ambiguous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D7B2D4A1-FCDB-1911-6BEA-E5D630B40FBF}"/>
              </a:ext>
            </a:extLst>
          </p:cNvPr>
          <p:cNvSpPr/>
          <p:nvPr/>
        </p:nvSpPr>
        <p:spPr>
          <a:xfrm>
            <a:off x="-29359" y="-590116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9457D347-A3AD-514E-4297-7A6D77345918}"/>
              </a:ext>
            </a:extLst>
          </p:cNvPr>
          <p:cNvGrpSpPr/>
          <p:nvPr/>
        </p:nvGrpSpPr>
        <p:grpSpPr>
          <a:xfrm>
            <a:off x="520418" y="92833"/>
            <a:ext cx="612000" cy="612000"/>
            <a:chOff x="596620" y="114605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BE4511D9-F043-7284-A0B9-191F0782A5E3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Wejście z wypełnieniem pełnym">
              <a:extLst>
                <a:ext uri="{FF2B5EF4-FFF2-40B4-BE49-F238E27FC236}">
                  <a16:creationId xmlns:a16="http://schemas.microsoft.com/office/drawing/2014/main" id="{CD081AAA-6BD2-2899-1FD0-51524AB3B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BAAF0953-7B1F-0FB9-07B2-76616A100E8D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EBB8DF57-53A2-8FE0-0518-89F2BDCE9D9D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683605F1-948A-6828-607C-EB082B3BF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12204926-1D42-9CD4-9FB5-0E41C45A63FC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F9DEDB72-0C57-DCFD-FFBF-042199DFA310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Linijka z wypełnieniem pełnym">
              <a:extLst>
                <a:ext uri="{FF2B5EF4-FFF2-40B4-BE49-F238E27FC236}">
                  <a16:creationId xmlns:a16="http://schemas.microsoft.com/office/drawing/2014/main" id="{4E1254C2-E3E1-9667-5C19-819759D4F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229B5E40-CB22-32E5-41FE-DF5F4A1B2604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282616FD-330D-19A8-0C03-02FB4C864A58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Sieć z wypełnieniem pełnym">
              <a:extLst>
                <a:ext uri="{FF2B5EF4-FFF2-40B4-BE49-F238E27FC236}">
                  <a16:creationId xmlns:a16="http://schemas.microsoft.com/office/drawing/2014/main" id="{A9B611D2-AAD4-2361-4736-DF18A6EE0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D7DF9FC3-EA6A-C3E2-A31E-F1FF6AAEBC7B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FD113C9-C08C-1ECF-7AE1-CB29936F1C09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415C725D-9660-7A45-F7FB-CB02AFC5C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B11743D-C9DC-4A88-78B6-730E4D37B01C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994F9899-C8F9-2197-A27C-508308AD5402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dcisk palca z wypełnieniem pełnym">
              <a:extLst>
                <a:ext uri="{FF2B5EF4-FFF2-40B4-BE49-F238E27FC236}">
                  <a16:creationId xmlns:a16="http://schemas.microsoft.com/office/drawing/2014/main" id="{85719EF8-8A34-DDF1-BB5B-8D46CFBF1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40D9210C-A8CE-8B0B-3490-CC7914F15467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A06D653F-AE01-2A9F-6118-59CED0AFDC74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876A96A4-1DB7-DFAC-D930-559B86E69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4995B629-B827-7152-D8EF-DF781793C9C8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D63FEC72-92FA-6304-10E5-850A58D674AB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7BE21A57-EA0D-428C-87E3-3D5C4CEFF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BF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D64062-3229-9030-E006-00C88E9D9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452ED778-73C0-0B3C-C8CC-980EDB788BCD}"/>
              </a:ext>
            </a:extLst>
          </p:cNvPr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M</a:t>
            </a:r>
            <a:r>
              <a:rPr sz="3200">
                <a:solidFill>
                  <a:srgbClr val="000000"/>
                </a:solidFill>
              </a:rPr>
              <a:t>OLECULES AS LABELED GRAPHS</a:t>
            </a:r>
          </a:p>
        </p:txBody>
      </p:sp>
      <p:sp>
        <p:nvSpPr>
          <p:cNvPr id="3" name="PointBox_0">
            <a:extLst>
              <a:ext uri="{FF2B5EF4-FFF2-40B4-BE49-F238E27FC236}">
                <a16:creationId xmlns:a16="http://schemas.microsoft.com/office/drawing/2014/main" id="{2AE2AF77-E6F1-E1E1-C164-E5BA4D52AA20}"/>
              </a:ext>
            </a:extLst>
          </p:cNvPr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🧩 Atoms represented as nodes</a:t>
            </a:r>
          </a:p>
        </p:txBody>
      </p:sp>
      <p:sp>
        <p:nvSpPr>
          <p:cNvPr id="4" name="PointBox_1">
            <a:extLst>
              <a:ext uri="{FF2B5EF4-FFF2-40B4-BE49-F238E27FC236}">
                <a16:creationId xmlns:a16="http://schemas.microsoft.com/office/drawing/2014/main" id="{6EF43C79-13EC-2D7B-6D2D-4ACC679F3D36}"/>
              </a:ext>
            </a:extLst>
          </p:cNvPr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🔗 Bonds represented as edges</a:t>
            </a:r>
          </a:p>
        </p:txBody>
      </p:sp>
      <p:sp>
        <p:nvSpPr>
          <p:cNvPr id="5" name="PointBox_2">
            <a:extLst>
              <a:ext uri="{FF2B5EF4-FFF2-40B4-BE49-F238E27FC236}">
                <a16:creationId xmlns:a16="http://schemas.microsoft.com/office/drawing/2014/main" id="{AFFEB8BA-C0B8-90F8-00E4-CB939B02656D}"/>
              </a:ext>
            </a:extLst>
          </p:cNvPr>
          <p:cNvSpPr/>
          <p:nvPr/>
        </p:nvSpPr>
        <p:spPr>
          <a:xfrm>
            <a:off x="1371600" y="301752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🏷️ Labels encode atom and bond properties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3CAB33A6-6428-72CF-EF72-DC1D939E87E0}"/>
              </a:ext>
            </a:extLst>
          </p:cNvPr>
          <p:cNvSpPr/>
          <p:nvPr/>
        </p:nvSpPr>
        <p:spPr>
          <a:xfrm>
            <a:off x="-29359" y="-402882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C3571AA-87CA-4BF6-2614-B09AB39EB28A}"/>
              </a:ext>
            </a:extLst>
          </p:cNvPr>
          <p:cNvGrpSpPr/>
          <p:nvPr/>
        </p:nvGrpSpPr>
        <p:grpSpPr>
          <a:xfrm>
            <a:off x="525586" y="1971916"/>
            <a:ext cx="612000" cy="612000"/>
            <a:chOff x="624428" y="2695979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0EF80F0D-59DD-1760-5E13-2E1B5FB412D9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Sieć z wypełnieniem pełnym">
              <a:extLst>
                <a:ext uri="{FF2B5EF4-FFF2-40B4-BE49-F238E27FC236}">
                  <a16:creationId xmlns:a16="http://schemas.microsoft.com/office/drawing/2014/main" id="{AC97660C-6C69-3C08-C6C9-F29CFC307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32" name="Grupa 31">
            <a:extLst>
              <a:ext uri="{FF2B5EF4-FFF2-40B4-BE49-F238E27FC236}">
                <a16:creationId xmlns:a16="http://schemas.microsoft.com/office/drawing/2014/main" id="{E38AA330-D212-B9B3-1B2F-1351E2213030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95151FBB-6191-7691-B67A-3A1A9641CCF7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4" name="Grafika 33" descr="Wyjście z wypełnieniem pełnym">
              <a:extLst>
                <a:ext uri="{FF2B5EF4-FFF2-40B4-BE49-F238E27FC236}">
                  <a16:creationId xmlns:a16="http://schemas.microsoft.com/office/drawing/2014/main" id="{BB027E73-DC81-7E89-7783-844C927FC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35" name="Grupa 34">
            <a:extLst>
              <a:ext uri="{FF2B5EF4-FFF2-40B4-BE49-F238E27FC236}">
                <a16:creationId xmlns:a16="http://schemas.microsoft.com/office/drawing/2014/main" id="{C676253F-1408-8943-4636-FDDEBE8CED47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807FBA18-F647-74B8-20FE-46D295A2D8EF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7" name="Grafika 36" descr="Wejście z wypełnieniem pełnym">
              <a:extLst>
                <a:ext uri="{FF2B5EF4-FFF2-40B4-BE49-F238E27FC236}">
                  <a16:creationId xmlns:a16="http://schemas.microsoft.com/office/drawing/2014/main" id="{92E1EF3C-2EE1-DA0B-FB25-C8C93B473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B3A5DFD5-EB14-BF31-3470-ED881667A26A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129E1D74-7261-5B54-FA58-A885E0FBFDDA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0" name="Grafika 39" descr="Linijka z wypełnieniem pełnym">
              <a:extLst>
                <a:ext uri="{FF2B5EF4-FFF2-40B4-BE49-F238E27FC236}">
                  <a16:creationId xmlns:a16="http://schemas.microsoft.com/office/drawing/2014/main" id="{2F4064A8-50F6-F3F0-ABB2-5CF547FDD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4E8E9E12-8588-9030-F94A-3EA3FF34A0B5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AC50DBFC-FC3D-B490-8168-412B43867B63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6" name="Grafika 45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04A165CC-6570-8C77-B567-DAE45693C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54D1CC3A-F10A-9ACD-ED4D-E243D951E142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41FDE3E9-F3F2-93C7-739D-FE74C01F8035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Odcisk palca z wypełnieniem pełnym">
              <a:extLst>
                <a:ext uri="{FF2B5EF4-FFF2-40B4-BE49-F238E27FC236}">
                  <a16:creationId xmlns:a16="http://schemas.microsoft.com/office/drawing/2014/main" id="{B1136DDE-130F-6853-D878-CF765938C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6A012F1D-7887-34CC-FCB8-C986495D08B9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E16655F6-B038-26EA-8778-1418FEE38D18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2" name="Grafika 51" descr="Yin i yang z wypełnieniem pełnym">
              <a:extLst>
                <a:ext uri="{FF2B5EF4-FFF2-40B4-BE49-F238E27FC236}">
                  <a16:creationId xmlns:a16="http://schemas.microsoft.com/office/drawing/2014/main" id="{F2B6DFB3-CA6B-8D04-A481-9F157901B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74BC56D2-187D-F58C-C44A-5194F02F90BA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B64A95F0-6AC5-F1B9-9944-76966AFF2D07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5" name="Grafika 54" descr="Baza danych z wypełnieniem pełnym">
              <a:extLst>
                <a:ext uri="{FF2B5EF4-FFF2-40B4-BE49-F238E27FC236}">
                  <a16:creationId xmlns:a16="http://schemas.microsoft.com/office/drawing/2014/main" id="{5F3D2DDB-631F-5660-006E-20D7070B4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54146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E</a:t>
            </a:r>
            <a:r>
              <a:rPr sz="3200">
                <a:solidFill>
                  <a:srgbClr val="000000"/>
                </a:solidFill>
              </a:rPr>
              <a:t>NCODING BOND TYPES AND AROMATICITY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➖ Single, double, triple bonds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⭕ Aromatic bonds as special cases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⚖️ Aromaticity depends on model choice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Encoding affects downstream algorithms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C8D71605-E83D-69F6-907D-83924D2A52A0}"/>
              </a:ext>
            </a:extLst>
          </p:cNvPr>
          <p:cNvSpPr/>
          <p:nvPr/>
        </p:nvSpPr>
        <p:spPr>
          <a:xfrm>
            <a:off x="-29359" y="-402882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64CCA873-27E5-0975-4ADE-1CB47DFCA378}"/>
              </a:ext>
            </a:extLst>
          </p:cNvPr>
          <p:cNvGrpSpPr/>
          <p:nvPr/>
        </p:nvGrpSpPr>
        <p:grpSpPr>
          <a:xfrm>
            <a:off x="525586" y="1971916"/>
            <a:ext cx="612000" cy="612000"/>
            <a:chOff x="624428" y="2695979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B31FCE61-720E-D0CB-C386-1D436F46F7B9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z wypełnieniem pełnym">
              <a:extLst>
                <a:ext uri="{FF2B5EF4-FFF2-40B4-BE49-F238E27FC236}">
                  <a16:creationId xmlns:a16="http://schemas.microsoft.com/office/drawing/2014/main" id="{021886B1-D25C-9098-36A7-BA3AF7DE6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0F64E428-4AC5-F441-12AE-81ABC38E1C3D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C6B9DA65-9349-71BA-EED6-A3274D8836FB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166D53CC-8537-643E-F1A4-91F2D3EF4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FF5B9D19-3329-1954-846E-F3858CC1BFD4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0BE6F947-2094-E9E0-28EA-D3898F6E7976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07B04CE4-8BD7-B1D0-740B-ED9861CC0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DEAD3A3D-6724-1421-7B45-E46FB34CE31B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EDF1E08A-707E-7B90-44A5-238B7F5FCCF0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E8A3B3B5-12EF-700B-B501-BEECE5ED0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5F237A7D-ADDE-CFB5-37BE-872FE5A5944E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47726E4-59F7-8470-5DB2-B9859C936D77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D15F380A-240B-2F81-CC17-FCBDE4A40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4966623F-5EA5-A722-0F71-A51889BCA7BA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0FA0D064-5902-9D71-E82A-99611BB25B5B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dcisk palca z wypełnieniem pełnym">
              <a:extLst>
                <a:ext uri="{FF2B5EF4-FFF2-40B4-BE49-F238E27FC236}">
                  <a16:creationId xmlns:a16="http://schemas.microsoft.com/office/drawing/2014/main" id="{E12DDBE5-3B34-35C6-E03E-A1A8AA1E6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DC5FC564-2979-4093-3E82-3109896598D5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5BE4B859-0EBB-B9E1-5946-BBB99ED04284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9CCA6FD2-C508-0F7C-3B91-A31E7F405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C6AFE2AF-83FB-0B57-5A17-0894BAA79FCE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1675C974-B604-34A2-098C-1794AC62B0F6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C304AB83-F859-B12C-DE54-633176009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E</a:t>
            </a:r>
            <a:r>
              <a:rPr sz="3200">
                <a:solidFill>
                  <a:srgbClr val="000000"/>
                </a:solidFill>
              </a:rPr>
              <a:t>XPLICIT VS IMPLICIT HYDROGENS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➕ Hydrogens may be stored or inferred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⚡ Implicit hydrogens reduce graph size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🧮 Explicit hydrogens increase precision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⚠️ Choice affects isomorphism and matching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D77E9EED-1BFF-F913-9E81-610B6337D585}"/>
              </a:ext>
            </a:extLst>
          </p:cNvPr>
          <p:cNvSpPr/>
          <p:nvPr/>
        </p:nvSpPr>
        <p:spPr>
          <a:xfrm>
            <a:off x="-29359" y="-402882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737CDD3B-61AC-43BD-F439-4FECF8320886}"/>
              </a:ext>
            </a:extLst>
          </p:cNvPr>
          <p:cNvGrpSpPr/>
          <p:nvPr/>
        </p:nvGrpSpPr>
        <p:grpSpPr>
          <a:xfrm>
            <a:off x="525586" y="1971916"/>
            <a:ext cx="612000" cy="612000"/>
            <a:chOff x="624428" y="2695979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7E1ED523-C629-1196-CD19-FE36B1A6676B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z wypełnieniem pełnym">
              <a:extLst>
                <a:ext uri="{FF2B5EF4-FFF2-40B4-BE49-F238E27FC236}">
                  <a16:creationId xmlns:a16="http://schemas.microsoft.com/office/drawing/2014/main" id="{9BDEA17A-95F5-A475-FB7B-E02B2240D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A9C77B3B-421C-1B12-4CE9-706276D80100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3065999C-C3E1-17E6-2421-9C6FE10A49A5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953E260C-DAC7-65EB-B724-3CA350582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E4435A87-6D46-CFF1-4446-BC4331154BB1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DCF7C2E9-1BE2-B4CB-A0EC-E0210208401A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CEFDCCA7-0245-D91A-9FED-6568E47CE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940C48D-3A2D-5226-834E-FCE5534ECB75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9D13D6DD-859F-0B28-820E-F8BEE72FFE90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B0EF72DF-9CBA-B174-FA8B-B1B02302C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F769599A-11B6-2065-E11D-3A23317667A9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B47BD724-7410-7DD5-9D33-64A4AC200E55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C3F4D92B-CB83-4056-19A0-74A6288F8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66516533-6DAC-E2E6-EBE5-8F8336CAF9E0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DF3FBF59-8188-85C2-7E1E-EC0D95B447FA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dcisk palca z wypełnieniem pełnym">
              <a:extLst>
                <a:ext uri="{FF2B5EF4-FFF2-40B4-BE49-F238E27FC236}">
                  <a16:creationId xmlns:a16="http://schemas.microsoft.com/office/drawing/2014/main" id="{5E864CA3-157B-D506-7743-8CB3F638B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3878A8C8-EA1A-24CA-669E-4F4E1C1B666D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62075C15-2052-4030-FCA6-97DA2DD6E94E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8FAB7640-8ED9-36D0-E8D0-816CB57EF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F456A933-1178-09E4-4774-D56DF63F3537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7F4F8F42-3E3E-B012-B6D8-BBF54FA0CAB6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38F47F2C-7196-15F9-56BD-F3F3AE2A4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BF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56315D-C07C-61D1-895A-5F60FD3FC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25962CAC-CE1A-62EF-45B9-967E23715954}"/>
              </a:ext>
            </a:extLst>
          </p:cNvPr>
          <p:cNvSpPr txBox="1"/>
          <p:nvPr/>
        </p:nvSpPr>
        <p:spPr>
          <a:xfrm>
            <a:off x="3333065" y="182880"/>
            <a:ext cx="3392275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000000"/>
                </a:solidFill>
              </a:rPr>
              <a:t>G</a:t>
            </a:r>
            <a:r>
              <a:rPr lang="pl-PL" sz="3200" dirty="0">
                <a:solidFill>
                  <a:srgbClr val="000000"/>
                </a:solidFill>
              </a:rPr>
              <a:t>RAPH EXAMPLE</a:t>
            </a:r>
            <a:endParaRPr sz="3200" dirty="0">
              <a:solidFill>
                <a:srgbClr val="000000"/>
              </a:solidFill>
            </a:endParaRP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8A099B51-BE99-81A0-8E34-9B10F85D92B4}"/>
              </a:ext>
            </a:extLst>
          </p:cNvPr>
          <p:cNvSpPr/>
          <p:nvPr/>
        </p:nvSpPr>
        <p:spPr>
          <a:xfrm>
            <a:off x="-29359" y="-402882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56F60A2B-9CF9-9D4F-BC7B-40D119F9D3B2}"/>
              </a:ext>
            </a:extLst>
          </p:cNvPr>
          <p:cNvGrpSpPr/>
          <p:nvPr/>
        </p:nvGrpSpPr>
        <p:grpSpPr>
          <a:xfrm>
            <a:off x="525586" y="1971916"/>
            <a:ext cx="612000" cy="612000"/>
            <a:chOff x="624428" y="2695979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0132F863-CFD6-ADCE-71C9-4B3B7C15A509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z wypełnieniem pełnym">
              <a:extLst>
                <a:ext uri="{FF2B5EF4-FFF2-40B4-BE49-F238E27FC236}">
                  <a16:creationId xmlns:a16="http://schemas.microsoft.com/office/drawing/2014/main" id="{2B080D08-44DC-24ED-1883-F963A1CEB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C1D94F1A-EF89-0535-4B56-B78134F1EB19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075E03C1-2D2A-059A-E507-7FF7F22B4FC2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2686DBC2-BC6C-4D50-047C-E678F8E24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84197D1B-DF72-0629-B7B5-E96C59247DF4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D94CBAB3-922F-8BF1-EA07-DAB08B68DAE3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1CB86F9E-6B76-2268-3CFF-944EE74B8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219BAA6-3176-0A25-0FE6-C2F2E0CC5DE8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0F3497AC-9230-C058-714A-6FA3D93312E2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588A5990-3098-D2C4-769D-B60553EB6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D933060-6CF3-7B8A-CCA5-477464CAD3FA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2943B133-EAF5-C428-80B5-4CCB33FB43A7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2C604BFD-717A-3F3F-81C8-669EAD622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634162EC-812E-5605-AC56-3A7BD463E0EA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525DC16D-BE4B-EEAA-2F78-294D303F9A96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dcisk palca z wypełnieniem pełnym">
              <a:extLst>
                <a:ext uri="{FF2B5EF4-FFF2-40B4-BE49-F238E27FC236}">
                  <a16:creationId xmlns:a16="http://schemas.microsoft.com/office/drawing/2014/main" id="{1A588D4D-C71B-FBF0-C8F8-CCDBF3C6D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5E109DC0-4C53-4F4E-94FC-22D340954025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A2409C08-0DF2-3654-EABE-36DE1AB7CCD6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EBEA2944-1F01-B549-9ABF-6DB60FCA1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903C5089-D227-5106-7992-111853F8BD60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0BF93057-BD09-C639-74B4-6B3E11B7E6B3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60725B13-50D0-332C-D394-519554F98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  <p:pic>
        <p:nvPicPr>
          <p:cNvPr id="22530" name="Picture 2" descr="[2105.02048] Accurate Prediction of Free Solvation Energy of Organic ...">
            <a:extLst>
              <a:ext uri="{FF2B5EF4-FFF2-40B4-BE49-F238E27FC236}">
                <a16:creationId xmlns:a16="http://schemas.microsoft.com/office/drawing/2014/main" id="{8D1FEDC2-99F7-9B85-B41E-6080A6C10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415" y="848764"/>
            <a:ext cx="6495699" cy="375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pole tekstowe 32">
            <a:extLst>
              <a:ext uri="{FF2B5EF4-FFF2-40B4-BE49-F238E27FC236}">
                <a16:creationId xmlns:a16="http://schemas.microsoft.com/office/drawing/2014/main" id="{3703555B-2E22-842A-0F77-16F74E0B2BB8}"/>
              </a:ext>
            </a:extLst>
          </p:cNvPr>
          <p:cNvSpPr txBox="1"/>
          <p:nvPr/>
        </p:nvSpPr>
        <p:spPr>
          <a:xfrm>
            <a:off x="1481995" y="4556776"/>
            <a:ext cx="709441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Ansari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R., &amp;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Ghorbani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 (2021).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Accurate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prediction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of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free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solvation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energy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of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organic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molecules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via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graph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attention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network and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message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passing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neural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network from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pairwise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atomistic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interactions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pl-PL" sz="11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pl-PL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sz="11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preprint</a:t>
            </a:r>
            <a:r>
              <a:rPr lang="pl-PL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arXiv:2105.02048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pl-PL" sz="1100" dirty="0"/>
          </a:p>
        </p:txBody>
      </p:sp>
    </p:spTree>
    <p:extLst>
      <p:ext uri="{BB962C8B-B14F-4D97-AF65-F5344CB8AC3E}">
        <p14:creationId xmlns:p14="http://schemas.microsoft.com/office/powerpoint/2010/main" val="38439013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G</a:t>
            </a:r>
            <a:r>
              <a:rPr sz="3200">
                <a:solidFill>
                  <a:srgbClr val="000000"/>
                </a:solidFill>
              </a:rPr>
              <a:t>RAPH DIRECTIONALITY AND MULTIGRAPHS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↔️ Molecular graphs are usually undirected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1435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🔀 Multigraphs allow parallel edges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4395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🧩 Directionality used for reactions or flows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79475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Extends beyond simple graphs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AA3CB11A-B80C-2800-D80A-08EB5C36F27A}"/>
              </a:ext>
            </a:extLst>
          </p:cNvPr>
          <p:cNvSpPr/>
          <p:nvPr/>
        </p:nvSpPr>
        <p:spPr>
          <a:xfrm>
            <a:off x="-29359" y="-402882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7C1A8727-F11D-661C-D856-7473FF872AA5}"/>
              </a:ext>
            </a:extLst>
          </p:cNvPr>
          <p:cNvGrpSpPr/>
          <p:nvPr/>
        </p:nvGrpSpPr>
        <p:grpSpPr>
          <a:xfrm>
            <a:off x="525586" y="1971916"/>
            <a:ext cx="612000" cy="612000"/>
            <a:chOff x="624428" y="2695979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77BB2B34-5FF1-C054-D244-43074013F145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z wypełnieniem pełnym">
              <a:extLst>
                <a:ext uri="{FF2B5EF4-FFF2-40B4-BE49-F238E27FC236}">
                  <a16:creationId xmlns:a16="http://schemas.microsoft.com/office/drawing/2014/main" id="{DB5BB990-EEE3-AA6F-9667-75B131CFC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721CC9BA-5DDC-E323-1D19-296BB4400E12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4A86D837-1573-2D3C-146F-FA2A0D6E0FB0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97D9DC10-9492-CEE0-4425-4282EED53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061EA636-F63C-D116-F301-BEB4CFD157D1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EFD3F008-AC03-686C-12F2-500EC2417337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242F23FB-8749-F4A9-4FF3-FE824F46A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DB53D2E-8EF4-DCB9-5208-384E267A6B62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05D9CAB3-3664-9948-BBC5-80C68CDC1DA7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0F21656F-5FB4-3396-4DB6-D784F9F7A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3C3639-DFE1-4422-9EA4-A1AB53C5EDA9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02D11937-4DF5-8139-6DA3-1184E1EF3875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D962CAED-7AB9-D9C6-D1F0-C8D1EC7BE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4D4BAB8A-3F5A-D391-1429-01327E98F2C7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C683B9DB-7E9E-B8E6-8330-BC25D5CC8298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dcisk palca z wypełnieniem pełnym">
              <a:extLst>
                <a:ext uri="{FF2B5EF4-FFF2-40B4-BE49-F238E27FC236}">
                  <a16:creationId xmlns:a16="http://schemas.microsoft.com/office/drawing/2014/main" id="{B87780D4-0BF3-E460-AD4D-C1C95E77D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7CC600F3-03AF-213F-FA51-564AE961427F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B73FCF50-2643-2A73-58E6-B474CD1AA486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BE95278B-E521-58B5-F0C2-34EB97661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0020588E-1F0E-C549-A9ED-C413400DB53A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5A92ADF1-2D78-BB2C-3419-32B5E4EDFD5E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3CE00649-DCBC-AD27-7A7E-BCCF7306E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S</a:t>
            </a:r>
            <a:r>
              <a:rPr sz="3200">
                <a:solidFill>
                  <a:srgbClr val="000000"/>
                </a:solidFill>
              </a:rPr>
              <a:t>TEREOCHEMISTRY IN GRAPHS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🪞 Chirality encoded via node attributes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📐 Cis–trans encoded via edge annotations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56515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⚠️ Easy to lose in simplifications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79475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Requires careful graph design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505438C0-B2B2-4831-540D-12444CF5596B}"/>
              </a:ext>
            </a:extLst>
          </p:cNvPr>
          <p:cNvSpPr/>
          <p:nvPr/>
        </p:nvSpPr>
        <p:spPr>
          <a:xfrm>
            <a:off x="-29359" y="-402882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3633E6BA-B702-2E60-59AE-A88F0E947DF1}"/>
              </a:ext>
            </a:extLst>
          </p:cNvPr>
          <p:cNvGrpSpPr/>
          <p:nvPr/>
        </p:nvGrpSpPr>
        <p:grpSpPr>
          <a:xfrm>
            <a:off x="525586" y="1971916"/>
            <a:ext cx="612000" cy="612000"/>
            <a:chOff x="624428" y="2695979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3475F2D3-7DFF-93A6-821B-17897A182C76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z wypełnieniem pełnym">
              <a:extLst>
                <a:ext uri="{FF2B5EF4-FFF2-40B4-BE49-F238E27FC236}">
                  <a16:creationId xmlns:a16="http://schemas.microsoft.com/office/drawing/2014/main" id="{F21F4BF4-0BA1-B612-A880-D6A24589F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649181B3-7E2B-E529-4460-83C5880E3B12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AC2F80E8-0446-0A3D-8F24-EC9981E964C4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03D1CE9C-0B75-0580-0353-3AF641F8F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6DCBD08A-8F03-77D5-AE92-7A7712845A09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F317AF3F-0F68-C4F7-AE29-E908F9071EB4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8A170E63-F83D-A2F9-F841-982905FDD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5D9568FA-8F25-20B4-553D-7C438FC224AB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AF015EA-8F7E-0174-511F-D0484084F706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DEE70BE1-8F57-5D46-64A1-799CDC1DE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FBC0EEF0-5A96-D33C-051D-DDC174B9D7EC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9D2F8ACF-8566-4201-9FC9-F391C7AB825C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2F50429B-FD8E-18BA-1F28-F1A3AB060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6CCCA926-FFC0-A367-5656-FF0BA8CA2A3E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2E29E1AA-E44F-69D9-69E6-78631C0C1F11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dcisk palca z wypełnieniem pełnym">
              <a:extLst>
                <a:ext uri="{FF2B5EF4-FFF2-40B4-BE49-F238E27FC236}">
                  <a16:creationId xmlns:a16="http://schemas.microsoft.com/office/drawing/2014/main" id="{31FE53D4-4678-3290-3293-02C5DA1F6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02414BA7-D060-846E-0273-1A0650B2012D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47419133-899A-9B31-CFA1-00B72F4C30AB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8A747906-DDDA-8377-B052-F10C228F8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C1871AB9-5927-73DF-38FB-C59CD7884227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14B189E-7FA2-A9EA-4DD6-8228C318CF49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F5904556-09C2-5C9E-128C-7CABC1534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R</a:t>
            </a:r>
            <a:r>
              <a:rPr sz="3200">
                <a:solidFill>
                  <a:srgbClr val="000000"/>
                </a:solidFill>
              </a:rPr>
              <a:t>ESONANCE AND GRAPH AMBIGUITY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🔁 Multiple valid graph representations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⚛️ Electron delocalization not graph-native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28039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📄 Single graph is an approximation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50999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❓ Which resonance form should be used?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B0CE94FE-00E8-E3AC-29AD-D0BAF4D51384}"/>
              </a:ext>
            </a:extLst>
          </p:cNvPr>
          <p:cNvSpPr/>
          <p:nvPr/>
        </p:nvSpPr>
        <p:spPr>
          <a:xfrm>
            <a:off x="-29359" y="-402882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73CD0BDB-5E09-F678-57BA-28F72AA9D4D4}"/>
              </a:ext>
            </a:extLst>
          </p:cNvPr>
          <p:cNvGrpSpPr/>
          <p:nvPr/>
        </p:nvGrpSpPr>
        <p:grpSpPr>
          <a:xfrm>
            <a:off x="525586" y="1971916"/>
            <a:ext cx="612000" cy="612000"/>
            <a:chOff x="624428" y="2695979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F0F1E41B-2502-54F8-F721-EA3F7367EDE3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z wypełnieniem pełnym">
              <a:extLst>
                <a:ext uri="{FF2B5EF4-FFF2-40B4-BE49-F238E27FC236}">
                  <a16:creationId xmlns:a16="http://schemas.microsoft.com/office/drawing/2014/main" id="{21B94FDD-8807-FE8F-2561-29DFDE65E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A93FF32F-CE61-EE55-F92D-B6245FC3A268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D27AB6BD-CA88-74E0-B556-DB5D31AA9536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792123A4-4009-3678-7BFF-6FB83AF51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4C380EA7-138D-21B3-9F3B-0BBA60BF6727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430339D0-948B-B204-14E1-07A8BB5840CA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46B1F4AF-3311-A800-2966-F91E33E90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A5FFBB6-A8BC-A9E1-E20D-1FDD3839A69E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07C11B7F-8467-FC09-2875-13121C6FDB2B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BC7747CA-AB9F-4F1A-D82D-4A902F204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BC2F8D9F-528F-A005-BB6E-9B6C5907B3AC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A8777E1A-7274-45D0-3A41-F7CED2E3D331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700AA761-6342-9B44-EA89-8B3A13B25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ABFE987C-B748-247A-8FBB-51C7015DAB6F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94F64653-508E-A112-730A-04706FDE6210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dcisk palca z wypełnieniem pełnym">
              <a:extLst>
                <a:ext uri="{FF2B5EF4-FFF2-40B4-BE49-F238E27FC236}">
                  <a16:creationId xmlns:a16="http://schemas.microsoft.com/office/drawing/2014/main" id="{551C30EE-6822-4877-F9CA-B70368DB1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3D0B1FB0-1789-BF94-AB98-1D0E188E0E6A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02031C95-40D9-B572-5BDF-25328764733E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3C07094A-1078-EEDA-AB9D-FB7518BBB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433BCD83-FBD1-A7CF-CCDB-114C4405D880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E4989582-A8CC-53B5-36AF-7477A712A638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3D18BF88-96C4-B5DA-4A27-A9317BEDC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882618" y="182880"/>
            <a:ext cx="4293163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G</a:t>
            </a:r>
            <a:r>
              <a:rPr sz="3200" dirty="0">
                <a:solidFill>
                  <a:srgbClr val="000000"/>
                </a:solidFill>
              </a:rPr>
              <a:t>RAPH ISOMORPHISM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🔍 Determine if two graphs are equivalent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0718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🧮 Node and edge labels must match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3678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Computationally non-trivial problem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36638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Core of structure comparison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225231D3-0E45-4724-8851-A3954071D70D}"/>
              </a:ext>
            </a:extLst>
          </p:cNvPr>
          <p:cNvSpPr/>
          <p:nvPr/>
        </p:nvSpPr>
        <p:spPr>
          <a:xfrm>
            <a:off x="-29359" y="-402882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EFAA7259-90E7-8928-6314-D9CFF35A7B34}"/>
              </a:ext>
            </a:extLst>
          </p:cNvPr>
          <p:cNvGrpSpPr/>
          <p:nvPr/>
        </p:nvGrpSpPr>
        <p:grpSpPr>
          <a:xfrm>
            <a:off x="525586" y="1971916"/>
            <a:ext cx="612000" cy="612000"/>
            <a:chOff x="624428" y="2695979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7F06A181-1119-1F65-A6F0-FAD251B1DE32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z wypełnieniem pełnym">
              <a:extLst>
                <a:ext uri="{FF2B5EF4-FFF2-40B4-BE49-F238E27FC236}">
                  <a16:creationId xmlns:a16="http://schemas.microsoft.com/office/drawing/2014/main" id="{0F41C766-660E-9D83-DE3A-3333E15A7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F3591975-F633-EEC3-422C-07E40D8B54E7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18E82533-B1CF-4342-F690-C9130672D4BA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77EC11EA-F633-B4F5-0511-CF4817A9D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9960FC14-37A9-21CF-39E1-7CBCA32A7D56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7375ACC4-F6B7-6891-9836-102B940BB204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30B1D068-1D8E-65DC-F3B0-120305D1A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D2D0DBA6-5B32-9FD1-121A-9D5D5FFE2E4D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D5F67CA1-F1B2-54F3-80FA-EAB60D09DED4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1AF79B8D-52D4-A7AC-545D-8F6BD128D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FE957AAA-6CD9-8608-4315-29C15013127C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FC559288-222A-9311-0503-FDA8290DDA0A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34BB94C3-2CE2-9F79-4E9F-B6D7C3B43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EE43EBA-4C01-A0BF-4220-86A11A8EE430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9B274802-4D8C-0ABD-4383-86FC1F4B3C20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dcisk palca z wypełnieniem pełnym">
              <a:extLst>
                <a:ext uri="{FF2B5EF4-FFF2-40B4-BE49-F238E27FC236}">
                  <a16:creationId xmlns:a16="http://schemas.microsoft.com/office/drawing/2014/main" id="{C7854364-6D9D-6DE2-CF4C-69FBD21CB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3C4AC038-DD7F-4E18-0500-3E01EECAC7B6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3A5ACC77-406E-DA6E-5DED-E6C16C9BE734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DB3E7E2F-7872-029C-A6A7-AC39BE34B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CB6F90B8-D1DD-96EE-071A-98F5655E7B7D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DA367339-BB82-5485-23B1-F59322772771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82BE4A6B-3992-F3CD-7E65-F729F82D5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675030" y="182880"/>
            <a:ext cx="470834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S</a:t>
            </a:r>
            <a:r>
              <a:rPr sz="3200" dirty="0">
                <a:solidFill>
                  <a:srgbClr val="000000"/>
                </a:solidFill>
              </a:rPr>
              <a:t>UBSTRUCTURE SEARCH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148B8199-6969-7B0E-66AF-9ACBA5EF52C1}"/>
              </a:ext>
            </a:extLst>
          </p:cNvPr>
          <p:cNvSpPr/>
          <p:nvPr/>
        </p:nvSpPr>
        <p:spPr>
          <a:xfrm>
            <a:off x="-29359" y="-402882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249AD5D1-5C1D-BC17-7D91-5AC92C12596D}"/>
              </a:ext>
            </a:extLst>
          </p:cNvPr>
          <p:cNvGrpSpPr/>
          <p:nvPr/>
        </p:nvGrpSpPr>
        <p:grpSpPr>
          <a:xfrm>
            <a:off x="525586" y="1971916"/>
            <a:ext cx="612000" cy="612000"/>
            <a:chOff x="624428" y="2695979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FEFD4EBA-428F-9C5F-E2E4-8C43D49C2F25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z wypełnieniem pełnym">
              <a:extLst>
                <a:ext uri="{FF2B5EF4-FFF2-40B4-BE49-F238E27FC236}">
                  <a16:creationId xmlns:a16="http://schemas.microsoft.com/office/drawing/2014/main" id="{7947F4AC-9FF6-BD55-22E1-F6309C0B1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D0D47B2F-F48E-02DB-949B-4A097C41D068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719CE341-D646-282C-59DA-F0ACE118B941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26C739A5-6D53-8132-A656-ABAECD019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51F5875E-23B9-E141-2C94-94896CEDC8B3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3342A9C6-B0A9-AB74-53F9-3F32FED6B531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B831A081-5C54-34D6-4436-7CEB4BC9E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20D48E2D-6957-0E15-0104-91DD30A86AF1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DDC07AC7-0219-D21D-1BF6-26CC83CC71E6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3115A1AC-A5AD-1ECC-94DE-D867CDD26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494A3CEC-46D6-130C-0290-9F306F556C11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4001E8F8-D485-DB57-7AD3-BEA7D014B8F8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6702AE68-47C5-3D6C-2471-0DD9DCFBE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3205D2C8-B8C6-BA61-4038-D51BF3810BB8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27A37DC7-2CED-AF83-27D1-AA76B3839DB3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dcisk palca z wypełnieniem pełnym">
              <a:extLst>
                <a:ext uri="{FF2B5EF4-FFF2-40B4-BE49-F238E27FC236}">
                  <a16:creationId xmlns:a16="http://schemas.microsoft.com/office/drawing/2014/main" id="{D0BA66A5-8D21-9CA3-F23E-FBE6E2D56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A65C5AF9-69B4-EFC4-C903-552A53711A6C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E4F4319C-90D8-2219-CF10-8EA16BE3F3DE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3B78D83A-29BA-A35A-042C-8C40240B7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BE18BC86-21BF-0BD8-D129-D6A51D258A35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18DC6E06-5CF7-15D6-E3C0-701670B6DC0D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52BA1917-925D-90EF-4B4A-4809C20F2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  <p:pic>
        <p:nvPicPr>
          <p:cNvPr id="19458" name="Picture 2">
            <a:extLst>
              <a:ext uri="{FF2B5EF4-FFF2-40B4-BE49-F238E27FC236}">
                <a16:creationId xmlns:a16="http://schemas.microsoft.com/office/drawing/2014/main" id="{82B955F5-A4A1-3CBB-A527-5E2C90BF7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0" y="1416050"/>
            <a:ext cx="6350000" cy="231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pole tekstowe 32">
            <a:extLst>
              <a:ext uri="{FF2B5EF4-FFF2-40B4-BE49-F238E27FC236}">
                <a16:creationId xmlns:a16="http://schemas.microsoft.com/office/drawing/2014/main" id="{33D0EFD6-3A1D-35CC-D866-1433024DB846}"/>
              </a:ext>
            </a:extLst>
          </p:cNvPr>
          <p:cNvSpPr txBox="1"/>
          <p:nvPr/>
        </p:nvSpPr>
        <p:spPr>
          <a:xfrm>
            <a:off x="1854200" y="3972158"/>
            <a:ext cx="63500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Okamoto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Y. (2020).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Finding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 maximum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common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subgraph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from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molecular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structural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formulas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through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the maximum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clique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approach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combined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with the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Ising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model. </a:t>
            </a:r>
            <a:r>
              <a:rPr lang="pl-PL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ACS omega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pl-PL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5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(22), 13064-13068.</a:t>
            </a:r>
            <a:endParaRPr lang="pl-PL" sz="110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BF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390349-8920-CB5E-706B-91B6E1F88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F3C92C1D-87E2-EE2B-341D-C2C5507B24B3}"/>
              </a:ext>
            </a:extLst>
          </p:cNvPr>
          <p:cNvSpPr txBox="1"/>
          <p:nvPr/>
        </p:nvSpPr>
        <p:spPr>
          <a:xfrm>
            <a:off x="2675030" y="182880"/>
            <a:ext cx="470834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S</a:t>
            </a:r>
            <a:r>
              <a:rPr sz="3200" dirty="0">
                <a:solidFill>
                  <a:srgbClr val="000000"/>
                </a:solidFill>
              </a:rPr>
              <a:t>UBSTRUCTURE SEARCH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FBA5C5E5-6252-F012-F0EA-880E0219F114}"/>
              </a:ext>
            </a:extLst>
          </p:cNvPr>
          <p:cNvSpPr/>
          <p:nvPr/>
        </p:nvSpPr>
        <p:spPr>
          <a:xfrm>
            <a:off x="-29359" y="-402882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D99196F6-C580-3022-DFA3-C321C9E4D441}"/>
              </a:ext>
            </a:extLst>
          </p:cNvPr>
          <p:cNvGrpSpPr/>
          <p:nvPr/>
        </p:nvGrpSpPr>
        <p:grpSpPr>
          <a:xfrm>
            <a:off x="525586" y="1971916"/>
            <a:ext cx="612000" cy="612000"/>
            <a:chOff x="624428" y="2695979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AB74CAAE-3A56-2927-9601-6A64D4894F4B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z wypełnieniem pełnym">
              <a:extLst>
                <a:ext uri="{FF2B5EF4-FFF2-40B4-BE49-F238E27FC236}">
                  <a16:creationId xmlns:a16="http://schemas.microsoft.com/office/drawing/2014/main" id="{88095EDF-861F-E7DC-C2CB-97CA23AEC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3276AC8C-DF5C-4594-E093-2D12BDC219B7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E862E4C3-F2CC-42D2-9793-2422029B9800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A008A413-83DB-209F-F5B7-C0FE65A26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4926C271-CBA8-2F61-DDC7-E55F7E2547A1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0718F0C6-7807-D986-3D90-F72E6BD19BC5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64B0E83C-A5F8-DEA4-CB1D-EDB29274F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248DF3B3-8BF8-AC83-03A9-D6309BB0A980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41B0F1AB-E32E-E7B6-FED9-16764A8533A6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7ACC1816-DB7F-A5C6-6396-01779DB9C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EC2CF18-416E-C246-D823-94483556CC25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D0D549EB-F84A-C5B8-F1F0-B25071133874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CC70388A-3FC5-F2B4-105D-D3521C19C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F72C8CF4-E246-E798-6E0E-052F70E3B2DA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6C2931F4-4F23-F597-3DAE-FFC6B193EB4C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dcisk palca z wypełnieniem pełnym">
              <a:extLst>
                <a:ext uri="{FF2B5EF4-FFF2-40B4-BE49-F238E27FC236}">
                  <a16:creationId xmlns:a16="http://schemas.microsoft.com/office/drawing/2014/main" id="{11B1A6BC-E4A6-2FDB-44AF-2F167069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9606EB78-92FF-CA29-86C8-2B297EF241DB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94FF6D50-F685-DFE8-2E39-0C12798A14F5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21F36E7D-83F3-B0B9-DFBB-19AE04A7D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EBF2045B-670B-B5B7-5FE1-D702E7A3517A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A673442D-7F1D-0FEC-58A8-71AC4C2D8518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F2AB71BF-BD6F-0322-7AA3-03F32235E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  <p:sp>
        <p:nvSpPr>
          <p:cNvPr id="33" name="pole tekstowe 32">
            <a:extLst>
              <a:ext uri="{FF2B5EF4-FFF2-40B4-BE49-F238E27FC236}">
                <a16:creationId xmlns:a16="http://schemas.microsoft.com/office/drawing/2014/main" id="{D856D05E-6A7D-6B95-43AD-D20B9EBFF117}"/>
              </a:ext>
            </a:extLst>
          </p:cNvPr>
          <p:cNvSpPr txBox="1"/>
          <p:nvPr/>
        </p:nvSpPr>
        <p:spPr>
          <a:xfrm>
            <a:off x="1854200" y="3972158"/>
            <a:ext cx="63500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Okamoto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Y. (2020).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Finding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 maximum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common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subgraph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from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molecular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structural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formulas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through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the maximum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clique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approach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combined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with the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Ising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model. </a:t>
            </a:r>
            <a:r>
              <a:rPr lang="pl-PL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ACS omega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pl-PL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5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(22), 13064-13068.</a:t>
            </a:r>
            <a:endParaRPr lang="pl-PL" sz="1100" dirty="0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AF394E39-6DF9-15AC-3EA8-F4FD1BB34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531" y="1151879"/>
            <a:ext cx="6350000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720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10875" y="182880"/>
            <a:ext cx="743665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P</a:t>
            </a:r>
            <a:r>
              <a:rPr sz="3200" dirty="0">
                <a:solidFill>
                  <a:srgbClr val="000000"/>
                </a:solidFill>
              </a:rPr>
              <a:t>OSITIVE ROLES OF SMALL MOLECULES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027CD938-11BC-6EFD-76CB-5F6CBABF0BCC}"/>
              </a:ext>
            </a:extLst>
          </p:cNvPr>
          <p:cNvSpPr/>
          <p:nvPr/>
        </p:nvSpPr>
        <p:spPr>
          <a:xfrm>
            <a:off x="-29359" y="-590116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8A6B2DC9-3C59-B9B8-8426-1C3F644EB727}"/>
              </a:ext>
            </a:extLst>
          </p:cNvPr>
          <p:cNvGrpSpPr/>
          <p:nvPr/>
        </p:nvGrpSpPr>
        <p:grpSpPr>
          <a:xfrm>
            <a:off x="520418" y="92833"/>
            <a:ext cx="612000" cy="612000"/>
            <a:chOff x="596620" y="114605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B332C3A6-E19D-381D-F9F3-CBB87A3B12DA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Wejście z wypełnieniem pełnym">
              <a:extLst>
                <a:ext uri="{FF2B5EF4-FFF2-40B4-BE49-F238E27FC236}">
                  <a16:creationId xmlns:a16="http://schemas.microsoft.com/office/drawing/2014/main" id="{CD3D3B42-3A3A-3ED8-751B-42C6E6D11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C4C84260-3CD5-5050-1A7D-4BCACCA27E4F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73B419E6-B6FC-3FC3-C591-B4CE4490480F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51A6A786-A358-6D29-904F-6632EF532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F6A205AB-C1D3-CD18-1A36-C2DE7BD713BA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44B59866-EAE2-8ED8-A039-BFDBD736DE53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Linijka z wypełnieniem pełnym">
              <a:extLst>
                <a:ext uri="{FF2B5EF4-FFF2-40B4-BE49-F238E27FC236}">
                  <a16:creationId xmlns:a16="http://schemas.microsoft.com/office/drawing/2014/main" id="{5CC09518-D126-59AF-04D1-E4BDBC991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E4A1C670-D5FC-8C17-D34D-2BF7AC1493C4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C5B86773-C811-FC4D-24F9-833406A195A0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Sieć z wypełnieniem pełnym">
              <a:extLst>
                <a:ext uri="{FF2B5EF4-FFF2-40B4-BE49-F238E27FC236}">
                  <a16:creationId xmlns:a16="http://schemas.microsoft.com/office/drawing/2014/main" id="{9158023F-5134-B910-DF6A-BD98FB0DE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114F648-30CD-2E19-AE02-40FD99F3C763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F20EE154-6066-D09D-BCCE-E641278A9093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C6E61E6E-8C23-9F17-475B-060AFEAE2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0EE69F52-0DB7-ABB0-3407-62017E3CF6A1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74A25511-65B6-323B-6536-E04215127604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dcisk palca z wypełnieniem pełnym">
              <a:extLst>
                <a:ext uri="{FF2B5EF4-FFF2-40B4-BE49-F238E27FC236}">
                  <a16:creationId xmlns:a16="http://schemas.microsoft.com/office/drawing/2014/main" id="{09A505D6-E0CC-3FF9-B8F7-1CA3870A9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063E082E-43A7-540A-82CE-0B00212A46D2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46E745D7-8198-7FF8-6B56-1B295AF372AE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29FE25DC-9992-0A03-77D7-03EEB8E89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C071F69C-6546-4BA6-AD4C-55D6FA46B337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4521E9B8-79C8-12BA-3FB8-A1493804B59B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CB019ADD-B30F-6F1E-3D1F-7A2F7590E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  <p:pic>
        <p:nvPicPr>
          <p:cNvPr id="33" name="Obraz 32" descr="Obraz zawierający tekst, design&#10;&#10;Zawartość wygenerowana przez AI może być niepoprawna.">
            <a:extLst>
              <a:ext uri="{FF2B5EF4-FFF2-40B4-BE49-F238E27FC236}">
                <a16:creationId xmlns:a16="http://schemas.microsoft.com/office/drawing/2014/main" id="{C04D03EF-80D2-3DCC-E8AD-D3E6427F21AF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t="26955" b="12251"/>
          <a:stretch>
            <a:fillRect/>
          </a:stretch>
        </p:blipFill>
        <p:spPr>
          <a:xfrm>
            <a:off x="1474161" y="952321"/>
            <a:ext cx="6788096" cy="41267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BF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5CC17-9EE2-2089-2023-DC2524F44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E8D764BB-3172-7606-C9E4-330152092CAF}"/>
              </a:ext>
            </a:extLst>
          </p:cNvPr>
          <p:cNvSpPr txBox="1"/>
          <p:nvPr/>
        </p:nvSpPr>
        <p:spPr>
          <a:xfrm>
            <a:off x="2675030" y="182880"/>
            <a:ext cx="470834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S</a:t>
            </a:r>
            <a:r>
              <a:rPr sz="3200" dirty="0">
                <a:solidFill>
                  <a:srgbClr val="000000"/>
                </a:solidFill>
              </a:rPr>
              <a:t>UBSTRUCTURE SEARCH</a:t>
            </a:r>
          </a:p>
        </p:txBody>
      </p:sp>
      <p:sp>
        <p:nvSpPr>
          <p:cNvPr id="3" name="PointBox_0">
            <a:extLst>
              <a:ext uri="{FF2B5EF4-FFF2-40B4-BE49-F238E27FC236}">
                <a16:creationId xmlns:a16="http://schemas.microsoft.com/office/drawing/2014/main" id="{F4AC70D1-2D65-1EB0-7AA9-C73C2F07C7DD}"/>
              </a:ext>
            </a:extLst>
          </p:cNvPr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🧩 Query graph matched inside target graph</a:t>
            </a:r>
          </a:p>
        </p:txBody>
      </p:sp>
      <p:sp>
        <p:nvSpPr>
          <p:cNvPr id="4" name="PointBox_1">
            <a:extLst>
              <a:ext uri="{FF2B5EF4-FFF2-40B4-BE49-F238E27FC236}">
                <a16:creationId xmlns:a16="http://schemas.microsoft.com/office/drawing/2014/main" id="{D783BDDF-7EA9-3319-CAE0-C591D5EB4C90}"/>
              </a:ext>
            </a:extLst>
          </p:cNvPr>
          <p:cNvSpPr/>
          <p:nvPr/>
        </p:nvSpPr>
        <p:spPr>
          <a:xfrm>
            <a:off x="1371600" y="2233555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🔗 Requires subgraph isomorphism</a:t>
            </a:r>
          </a:p>
        </p:txBody>
      </p:sp>
      <p:sp>
        <p:nvSpPr>
          <p:cNvPr id="5" name="PointBox_2">
            <a:extLst>
              <a:ext uri="{FF2B5EF4-FFF2-40B4-BE49-F238E27FC236}">
                <a16:creationId xmlns:a16="http://schemas.microsoft.com/office/drawing/2014/main" id="{D7EB22F5-8799-86DF-A02D-448F84D779DF}"/>
              </a:ext>
            </a:extLst>
          </p:cNvPr>
          <p:cNvSpPr/>
          <p:nvPr/>
        </p:nvSpPr>
        <p:spPr>
          <a:xfrm>
            <a:off x="1371600" y="3056515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⚡ Central to chemical searching</a:t>
            </a:r>
          </a:p>
        </p:txBody>
      </p:sp>
      <p:sp>
        <p:nvSpPr>
          <p:cNvPr id="6" name="PointBox_3">
            <a:extLst>
              <a:ext uri="{FF2B5EF4-FFF2-40B4-BE49-F238E27FC236}">
                <a16:creationId xmlns:a16="http://schemas.microsoft.com/office/drawing/2014/main" id="{05E49DAF-1251-C915-1D48-8749F6A6BED3}"/>
              </a:ext>
            </a:extLst>
          </p:cNvPr>
          <p:cNvSpPr/>
          <p:nvPr/>
        </p:nvSpPr>
        <p:spPr>
          <a:xfrm>
            <a:off x="1371600" y="3879475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❗ NP-complete in general case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9F263D68-2609-AB9F-221A-81A0E26F570D}"/>
              </a:ext>
            </a:extLst>
          </p:cNvPr>
          <p:cNvSpPr/>
          <p:nvPr/>
        </p:nvSpPr>
        <p:spPr>
          <a:xfrm>
            <a:off x="-29359" y="-402882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079AF622-74EB-E157-C58F-5CBB5764EF40}"/>
              </a:ext>
            </a:extLst>
          </p:cNvPr>
          <p:cNvGrpSpPr/>
          <p:nvPr/>
        </p:nvGrpSpPr>
        <p:grpSpPr>
          <a:xfrm>
            <a:off x="525586" y="1971916"/>
            <a:ext cx="612000" cy="612000"/>
            <a:chOff x="624428" y="2695979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D1D8A1C0-FD1B-7CBC-B79B-66B820C15ED2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z wypełnieniem pełnym">
              <a:extLst>
                <a:ext uri="{FF2B5EF4-FFF2-40B4-BE49-F238E27FC236}">
                  <a16:creationId xmlns:a16="http://schemas.microsoft.com/office/drawing/2014/main" id="{DBCC8C0F-67CC-4717-4C58-F0E2860F1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7849807F-377F-8264-E953-2B5D77347753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46A12A93-36B4-8602-E059-98F533C84C4F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43568587-2712-DD21-7290-4DEB61AE9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0D301E6F-9DE1-EDE1-1D5C-0237539B962E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FBBD38EB-094C-0537-FC1D-762EB078C3B8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68E13E59-8474-A3CA-4F29-BD19FCB65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C077F132-4F27-5480-931D-ADC25589BCE7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0544094B-A33D-571E-3DBB-0682D72BB9BD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35F216EB-3D8C-FFBD-9E5E-0E72202EE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EB62D982-6E90-876A-A6F1-893D4817D2F1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6E1821F4-C7CD-E08F-D350-144DDFD8ECD5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218CD543-5FC7-3C92-5002-9632421A8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00F81454-F77E-B8CC-5394-FC5BAC475C7F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761BD7BE-BE58-6ABE-CC2B-FDA34DF139A7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dcisk palca z wypełnieniem pełnym">
              <a:extLst>
                <a:ext uri="{FF2B5EF4-FFF2-40B4-BE49-F238E27FC236}">
                  <a16:creationId xmlns:a16="http://schemas.microsoft.com/office/drawing/2014/main" id="{A8D54539-BCDC-E2E1-A82F-318A16F42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206F824E-B885-0FDE-B8A5-BF2809410E43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F4271A4C-6D0F-4937-5095-9E476E6A7A03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E39E542C-8C4B-1089-B831-D2D84124B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F474F19F-8817-80E0-6344-501C6D1BA3B8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A25C630A-22F2-BA02-9CE2-175F7F7B5FA9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961571FA-AA0B-AAEE-1204-B3F2C4D6C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68259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083233" y="182880"/>
            <a:ext cx="5891933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C</a:t>
            </a:r>
            <a:r>
              <a:rPr sz="3200" dirty="0">
                <a:solidFill>
                  <a:srgbClr val="000000"/>
                </a:solidFill>
              </a:rPr>
              <a:t>OMPUTATIONAL COMPLEXITY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📈 Worst-case exponential complexity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🧮 Strong dependence on graph size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⚡ Heuristics used in practice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💻 Performance is representation-dependent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A6FB8141-479E-4B74-4036-2B193B600D15}"/>
              </a:ext>
            </a:extLst>
          </p:cNvPr>
          <p:cNvSpPr/>
          <p:nvPr/>
        </p:nvSpPr>
        <p:spPr>
          <a:xfrm>
            <a:off x="-29359" y="-402882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E2FB5F41-C883-AD2B-3483-62C31CCDDA65}"/>
              </a:ext>
            </a:extLst>
          </p:cNvPr>
          <p:cNvGrpSpPr/>
          <p:nvPr/>
        </p:nvGrpSpPr>
        <p:grpSpPr>
          <a:xfrm>
            <a:off x="525586" y="1971916"/>
            <a:ext cx="612000" cy="612000"/>
            <a:chOff x="624428" y="2695979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BE6ADA6D-B90A-5221-2B99-12F5F9523B81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z wypełnieniem pełnym">
              <a:extLst>
                <a:ext uri="{FF2B5EF4-FFF2-40B4-BE49-F238E27FC236}">
                  <a16:creationId xmlns:a16="http://schemas.microsoft.com/office/drawing/2014/main" id="{A718B1CA-A87C-481B-E117-BFDA61CD0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2DE735FB-2802-6D30-D89C-3F4891636033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BF76FCB8-C464-238B-B752-C1D17BB335D5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DAA82129-1A38-4726-5FDB-E5857E133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D9E06B7D-5418-1CFE-4412-1123A9A4DA15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CFC3CF42-8181-4769-04A9-AE990BCA00CF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E7A681EC-511F-D7AF-EF2E-A1BD70BB3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BCB2ABEB-E8B8-11F8-BFEA-820AC77E0381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F8617B73-8575-CFF2-464A-560F62831CF9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339B2A64-13BB-04E9-D94F-B839FE312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04C06B20-5A0A-DDBB-13F7-652BEFBC6654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4EDD7698-0F32-13EC-7B85-5AF1353D71D5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A635F5E0-B40F-1E8E-10A6-3002D5E80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167772A7-0748-12D6-0158-5A6EDDA312BB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5F14773D-E379-6987-3D5E-145031C8A0C6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dcisk palca z wypełnieniem pełnym">
              <a:extLst>
                <a:ext uri="{FF2B5EF4-FFF2-40B4-BE49-F238E27FC236}">
                  <a16:creationId xmlns:a16="http://schemas.microsoft.com/office/drawing/2014/main" id="{40B4B96F-D773-9EE4-2B31-BD738E406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A9E93590-EFC2-9DD9-0C4C-02C1CC97DF59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DFBEB5C7-D991-70D8-CF29-D9A327A72FDB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14003D07-B84E-E6F4-F02E-421AB82AF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B2DF4D4C-C693-01E1-7FCD-8389E456B217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7C7F0CA8-E346-D22D-FEBA-71B3241534E0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188107E5-EAD4-4685-8FF9-7EC8FD850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M</a:t>
            </a:r>
            <a:r>
              <a:rPr sz="3200">
                <a:solidFill>
                  <a:srgbClr val="000000"/>
                </a:solidFill>
              </a:rPr>
              <a:t>AXIMUM COMMON SUBGRAPH (MCS)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🔍 Finds largest shared subgraph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📏 Used to quantify similarity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🧮 Computationally expensive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Often approximated in practice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2EF6AD81-C39D-A2FB-CBBB-31C823E4D9A8}"/>
              </a:ext>
            </a:extLst>
          </p:cNvPr>
          <p:cNvSpPr/>
          <p:nvPr/>
        </p:nvSpPr>
        <p:spPr>
          <a:xfrm>
            <a:off x="-29359" y="-402882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E9364F66-5A38-B615-9B3F-20E7C390D9C5}"/>
              </a:ext>
            </a:extLst>
          </p:cNvPr>
          <p:cNvGrpSpPr/>
          <p:nvPr/>
        </p:nvGrpSpPr>
        <p:grpSpPr>
          <a:xfrm>
            <a:off x="525586" y="1971916"/>
            <a:ext cx="612000" cy="612000"/>
            <a:chOff x="624428" y="2695979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2CEF441B-C1A6-6689-61D2-81D3087A7D3D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z wypełnieniem pełnym">
              <a:extLst>
                <a:ext uri="{FF2B5EF4-FFF2-40B4-BE49-F238E27FC236}">
                  <a16:creationId xmlns:a16="http://schemas.microsoft.com/office/drawing/2014/main" id="{89D98315-05A9-287B-DC5C-634FBF178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7550F0FB-01C3-0B93-EDCD-913F711421E8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86D6EC02-6609-46DE-EB51-53B925DEA95D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3EF0EC50-952E-B11C-1AC5-DFFB7148C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20E778DF-7898-3348-B89B-0AF6A7DCC790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1BD7B1D6-DAC0-15D6-4C7E-95988EE1E11E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814872AD-12D7-2ECF-2505-6213CB9C3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F5E31A4-1429-2D6E-2796-DDA5B557A0CA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8D2F39F4-D9BD-054F-12A6-90B431227439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31029935-4F7F-BD53-F97E-492B6D64B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719BBAD6-4159-0EFF-0349-22A3B7EB68B0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0C4406DA-2E73-F615-127D-6CB8B83E0B37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316D27AE-CBD8-9428-4D2D-D304C16B2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4013F5D2-8DE0-1EC8-1E93-97CB5EC825D9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FD3A8A37-E337-214E-63AD-81F3FCF37A26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dcisk palca z wypełnieniem pełnym">
              <a:extLst>
                <a:ext uri="{FF2B5EF4-FFF2-40B4-BE49-F238E27FC236}">
                  <a16:creationId xmlns:a16="http://schemas.microsoft.com/office/drawing/2014/main" id="{DEBE28D9-615E-76FD-AA1F-EF37421A5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B2257620-0D10-7230-48FD-0BF1306410DD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FCAFF664-40B0-EA3A-0EDC-B62BA7496EAC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519ECC98-A69D-DD7F-EC2B-969A9E865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1F1E7271-290D-965B-A753-1C86AC0D0106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09309F44-26C1-1AE6-2DED-E4D6CEE35EFD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45E54C3D-8F69-F050-E9C0-D21ABAABD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R</a:t>
            </a:r>
            <a:r>
              <a:rPr sz="3200">
                <a:solidFill>
                  <a:srgbClr val="000000"/>
                </a:solidFill>
              </a:rPr>
              <a:t>ING DETECTION AND CYCLE BASES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⭕ Rings are fundamental chemical motifs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🔁 Multiple cycles may exist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🧮 Algorithms find minimal cycle bases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⚠️ Different definitions yield different results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72A6D2AD-BAC2-DC2C-61E7-5F4609DAE60C}"/>
              </a:ext>
            </a:extLst>
          </p:cNvPr>
          <p:cNvSpPr/>
          <p:nvPr/>
        </p:nvSpPr>
        <p:spPr>
          <a:xfrm>
            <a:off x="-29359" y="-402882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2AD2444A-B26F-A837-52F6-5F513C666A3A}"/>
              </a:ext>
            </a:extLst>
          </p:cNvPr>
          <p:cNvGrpSpPr/>
          <p:nvPr/>
        </p:nvGrpSpPr>
        <p:grpSpPr>
          <a:xfrm>
            <a:off x="525586" y="1971916"/>
            <a:ext cx="612000" cy="612000"/>
            <a:chOff x="624428" y="2695979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3D3F2297-9CFB-A6C1-5845-56A04A1C2492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z wypełnieniem pełnym">
              <a:extLst>
                <a:ext uri="{FF2B5EF4-FFF2-40B4-BE49-F238E27FC236}">
                  <a16:creationId xmlns:a16="http://schemas.microsoft.com/office/drawing/2014/main" id="{CCEC301B-F79D-D63F-167F-E901E31D2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BA7FB23D-B37C-827A-FA69-9739566C576E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9102870C-8871-79D8-74F7-B5A42489D62B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4CBF844B-F861-CF7D-75AC-2D01B18A5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773A5574-FA17-EF0D-8C95-3492209C9A6C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E28580B3-C990-B122-B1D2-C24BC187976C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494D1EA4-7917-8ED8-24EA-348D93D5E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38C271E4-7080-343F-AFED-26332659DA76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3D24FE71-CB48-FEBB-36DC-335B6C2D666C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61EB0399-9608-7AD1-3029-A90A9A998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E619B553-43C2-26FD-1CDD-DA6B223879BE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070EBFD-91A8-E8F1-1527-4F6711D6D96B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E8A12E98-23A7-82E9-A3DD-4B274F1D8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9B582CB9-3885-DC74-0FFD-678F501406EF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C3C0F9A6-6590-D5E3-C658-EBAC942EB845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dcisk palca z wypełnieniem pełnym">
              <a:extLst>
                <a:ext uri="{FF2B5EF4-FFF2-40B4-BE49-F238E27FC236}">
                  <a16:creationId xmlns:a16="http://schemas.microsoft.com/office/drawing/2014/main" id="{2FD96341-4654-E723-2910-4EFCE354F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647699CE-2BA6-830E-3F73-B9818ED32401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ADF19EDA-DCD5-9704-F3E6-5F32CEF26532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474A8BA9-FE02-31D5-D79E-F82E6BB6A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C5FB9D65-14BA-22BB-3A0E-2E30FF733EE1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B428182C-6508-BD88-480E-3A6188D1EF08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1EB285F6-A8B7-DC5C-2B03-566C4296A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G</a:t>
            </a:r>
            <a:r>
              <a:rPr sz="3200">
                <a:solidFill>
                  <a:srgbClr val="000000"/>
                </a:solidFill>
              </a:rPr>
              <a:t>RAPH CANONICALIZATION ALGORITHMS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🧮 Impose deterministic node ordering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🔁 Enable consistent serialization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Algorithm-dependent outcomes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Used in canonical SMILES and InChI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C22E463C-9E52-9E46-56F2-31AD5277D7FA}"/>
              </a:ext>
            </a:extLst>
          </p:cNvPr>
          <p:cNvSpPr/>
          <p:nvPr/>
        </p:nvSpPr>
        <p:spPr>
          <a:xfrm>
            <a:off x="-29359" y="-402882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37C9BB39-A191-E57B-F0B1-615B0E053E22}"/>
              </a:ext>
            </a:extLst>
          </p:cNvPr>
          <p:cNvGrpSpPr/>
          <p:nvPr/>
        </p:nvGrpSpPr>
        <p:grpSpPr>
          <a:xfrm>
            <a:off x="525586" y="1971916"/>
            <a:ext cx="612000" cy="612000"/>
            <a:chOff x="624428" y="2695979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465742D6-C2F2-A0E7-E798-37AD0798EE9E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z wypełnieniem pełnym">
              <a:extLst>
                <a:ext uri="{FF2B5EF4-FFF2-40B4-BE49-F238E27FC236}">
                  <a16:creationId xmlns:a16="http://schemas.microsoft.com/office/drawing/2014/main" id="{F9F3758A-1ADB-DF08-D777-70FB8060B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D67B35EA-EB72-B215-23ED-025A6FEC282D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B75D537A-D584-6AB8-53D9-4A3349C12053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628DEFDE-BFE0-C0BC-60EF-DF94BC61A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039FEA24-9620-FEED-B8BF-83B35EEB7ACF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1240E90B-4B61-4804-4787-1103BEADA450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6CD9AC40-E3BF-ED09-8964-EC10B5940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E98110B0-B9E9-5378-35ED-DA0EA77A8B5C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DF531987-791D-688C-24A5-F4E5618BCB6D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B420E0F8-C2CD-1ED4-04FE-704F49FE9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DB9453B5-2C5C-1127-38CC-E7E899584354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0F1C2155-5EA1-3F0E-FB06-55B5C6D9BE3D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615E67ED-3742-FF8C-CB96-DEA4C0539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4D63A801-7213-8D6B-D981-282D9E7145C6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0EEC99EB-5261-4CDC-034D-CE72678A309B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dcisk palca z wypełnieniem pełnym">
              <a:extLst>
                <a:ext uri="{FF2B5EF4-FFF2-40B4-BE49-F238E27FC236}">
                  <a16:creationId xmlns:a16="http://schemas.microsoft.com/office/drawing/2014/main" id="{0AE53A03-DDC7-220C-C537-01F844896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CF2F1CD1-02A8-CEDA-2F56-5166515E2248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83E969F9-A9A7-5B1C-DDF6-F73CD051CD15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D708BD60-A3EB-C771-03AA-5DEF26DDA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0BDAB5E1-5E00-6212-F8B7-BAE56EB9FD27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49578D43-5BB1-0A27-C560-DAE3EC3D6C51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871FAB83-7207-F855-121C-1E810A027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3700150" y="182880"/>
            <a:ext cx="265810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L</a:t>
            </a:r>
            <a:r>
              <a:rPr sz="3200" dirty="0">
                <a:solidFill>
                  <a:srgbClr val="000000"/>
                </a:solidFill>
              </a:rPr>
              <a:t>IMITATIONS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🌊 No inherent notion of 3D geometry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⚡ Dynamics and environment ignored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🔁 Resonance and tautomers simplified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❓ Graphs are powerful but incomplete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615221A7-D828-29A4-BDC0-A0ACB6E5849D}"/>
              </a:ext>
            </a:extLst>
          </p:cNvPr>
          <p:cNvSpPr/>
          <p:nvPr/>
        </p:nvSpPr>
        <p:spPr>
          <a:xfrm>
            <a:off x="-29359" y="-402882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E9EEC327-1659-46C1-3AB4-43F0C612603A}"/>
              </a:ext>
            </a:extLst>
          </p:cNvPr>
          <p:cNvGrpSpPr/>
          <p:nvPr/>
        </p:nvGrpSpPr>
        <p:grpSpPr>
          <a:xfrm>
            <a:off x="525586" y="1971916"/>
            <a:ext cx="612000" cy="612000"/>
            <a:chOff x="624428" y="2695979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BB2A068D-E0ED-3D72-3EC2-0BAC677933EF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z wypełnieniem pełnym">
              <a:extLst>
                <a:ext uri="{FF2B5EF4-FFF2-40B4-BE49-F238E27FC236}">
                  <a16:creationId xmlns:a16="http://schemas.microsoft.com/office/drawing/2014/main" id="{B5753BA7-555C-DA9F-1030-D692B31D4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54D229A0-DB47-450E-2B11-CEA0976D9A29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05F1CFB2-126A-D01E-081F-20496DB25242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04749E71-8051-7EDB-7708-F77F12A62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9B3AD9B2-F698-3972-7C28-61FD62DCDC61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CB1247CD-8C59-4867-68C2-47973051E371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AB28D39C-2B54-3990-2632-94E1F413C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BDA6B2CE-A4A8-10DE-81EE-EABAC0987847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3B1E60AE-C954-C4A8-4C62-11A664D69C80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E99185DA-59BD-DE25-ED1E-68BAC35A7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812AA03F-F345-FB31-534B-A18161C4F591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AD3C7F62-70EC-161A-627E-E2E676F211FF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7F51FC9E-227C-21AE-561A-C4F5DC146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8F20015A-6775-6259-7B8E-DF364D31F302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A4693360-F027-4A1A-3589-EF6589CF0D08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dcisk palca z wypełnieniem pełnym">
              <a:extLst>
                <a:ext uri="{FF2B5EF4-FFF2-40B4-BE49-F238E27FC236}">
                  <a16:creationId xmlns:a16="http://schemas.microsoft.com/office/drawing/2014/main" id="{1BFBC2B3-3240-B521-30E2-880D36335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317A7AC9-B5B9-8B78-6CC9-77F8CB4F9775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FE89C69D-A2B3-F063-EFC3-76D0D90BBEB2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078598DA-7CA4-C374-5E0C-E8B57A848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E7D801A4-E86B-F3DE-3654-D6AB908EE94D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81504945-2D0E-CE80-2748-7B5D03E2DFB2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5A99DA4D-6BCC-7F98-C777-684FF94A4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3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F</a:t>
            </a:r>
            <a:r>
              <a:rPr sz="3200">
                <a:solidFill>
                  <a:srgbClr val="000000"/>
                </a:solidFill>
              </a:rPr>
              <a:t>ROM GRAPHS TO NUMBERS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🔢 Machine learning requires numeric input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33555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🧩 Graphs must be vectorized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56515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⚙️ Feature extraction is a design step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79475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Numbers approximate structure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E74E4EFD-1713-6CE8-3502-EA417CBF48C3}"/>
              </a:ext>
            </a:extLst>
          </p:cNvPr>
          <p:cNvSpPr/>
          <p:nvPr/>
        </p:nvSpPr>
        <p:spPr>
          <a:xfrm>
            <a:off x="-29359" y="-339745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925AF6F5-21C7-6E67-7AC4-AF28C63E2452}"/>
              </a:ext>
            </a:extLst>
          </p:cNvPr>
          <p:cNvGrpSpPr/>
          <p:nvPr/>
        </p:nvGrpSpPr>
        <p:grpSpPr>
          <a:xfrm>
            <a:off x="513727" y="2598277"/>
            <a:ext cx="612000" cy="612000"/>
            <a:chOff x="513727" y="2564065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5F3F5614-DB76-A43F-6E99-CD107B866865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dcisk palca z wypełnieniem pełnym">
              <a:extLst>
                <a:ext uri="{FF2B5EF4-FFF2-40B4-BE49-F238E27FC236}">
                  <a16:creationId xmlns:a16="http://schemas.microsoft.com/office/drawing/2014/main" id="{B551CC53-927B-FA74-D1A2-9ACD7EC45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32" name="Grupa 31">
            <a:extLst>
              <a:ext uri="{FF2B5EF4-FFF2-40B4-BE49-F238E27FC236}">
                <a16:creationId xmlns:a16="http://schemas.microsoft.com/office/drawing/2014/main" id="{E6512F9E-B5C8-6A82-9948-E40870A64AFC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9B314DC5-90E8-DBB6-914D-F6C3EA595D0C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4" name="Grafika 33" descr="Wyjście z wypełnieniem pełnym">
              <a:extLst>
                <a:ext uri="{FF2B5EF4-FFF2-40B4-BE49-F238E27FC236}">
                  <a16:creationId xmlns:a16="http://schemas.microsoft.com/office/drawing/2014/main" id="{991794E8-5CCE-A7C0-764D-B0B4344E7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35" name="Grupa 34">
            <a:extLst>
              <a:ext uri="{FF2B5EF4-FFF2-40B4-BE49-F238E27FC236}">
                <a16:creationId xmlns:a16="http://schemas.microsoft.com/office/drawing/2014/main" id="{D31DA204-266F-111E-A727-20C25A87EC48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FBEEB2ED-37DF-F76C-E009-0CF9BE0332A9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7" name="Grafika 36" descr="Wejście z wypełnieniem pełnym">
              <a:extLst>
                <a:ext uri="{FF2B5EF4-FFF2-40B4-BE49-F238E27FC236}">
                  <a16:creationId xmlns:a16="http://schemas.microsoft.com/office/drawing/2014/main" id="{8BB41FD0-50BC-3838-1879-F7E6D778F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7CE7F66C-A065-BD51-FF6C-B4912618FECE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65B22AD6-ABE7-49F1-FB2E-725EBBCE5C7A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0" name="Grafika 39" descr="Linijka z wypełnieniem pełnym">
              <a:extLst>
                <a:ext uri="{FF2B5EF4-FFF2-40B4-BE49-F238E27FC236}">
                  <a16:creationId xmlns:a16="http://schemas.microsoft.com/office/drawing/2014/main" id="{5E2ED297-8C40-5855-1D63-7D6EA8B73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9D2F5695-93EA-66D1-86B4-2937825C40C8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606F2C86-9DF7-D975-E4A7-E63075FF79E7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3" name="Grafika 42" descr="Sieć z wypełnieniem pełnym">
              <a:extLst>
                <a:ext uri="{FF2B5EF4-FFF2-40B4-BE49-F238E27FC236}">
                  <a16:creationId xmlns:a16="http://schemas.microsoft.com/office/drawing/2014/main" id="{78B28C42-9EE1-8634-FE0F-DCE3AE899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23EC3CDE-D1CF-9B26-9741-5973AB90A2D1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EB9150A1-91E5-9B21-80BB-60398515EC3A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6" name="Grafika 45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F5FEF5CA-8A14-8C1F-2994-4ECC98FCA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015E7913-D9EB-BA1D-EBA3-398FCF7B1B1C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CF2DD930-CABC-E473-69BB-C4A9C1678EBB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2" name="Grafika 51" descr="Yin i yang z wypełnieniem pełnym">
              <a:extLst>
                <a:ext uri="{FF2B5EF4-FFF2-40B4-BE49-F238E27FC236}">
                  <a16:creationId xmlns:a16="http://schemas.microsoft.com/office/drawing/2014/main" id="{5B40CD81-BE10-8278-2CAF-B306CC658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D99D3EAA-8DA4-C17F-204F-1C57CB4DDFB2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F25EE2C6-FAE8-8E05-8879-553431FD9603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5" name="Grafika 54" descr="Baza danych z wypełnieniem pełnym">
              <a:extLst>
                <a:ext uri="{FF2B5EF4-FFF2-40B4-BE49-F238E27FC236}">
                  <a16:creationId xmlns:a16="http://schemas.microsoft.com/office/drawing/2014/main" id="{E7292146-7F35-D729-4AA4-9648523BE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3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06CAC8-6C13-AFAC-B31C-3FE1B6903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265CE71C-04B6-0D79-6570-044FFBF72F6D}"/>
              </a:ext>
            </a:extLst>
          </p:cNvPr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F</a:t>
            </a:r>
            <a:r>
              <a:rPr sz="3200">
                <a:solidFill>
                  <a:srgbClr val="000000"/>
                </a:solidFill>
              </a:rPr>
              <a:t>ROM GRAPHS TO NUMBERS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5618706D-A334-DE8E-D910-E9A54DE2A20E}"/>
              </a:ext>
            </a:extLst>
          </p:cNvPr>
          <p:cNvSpPr/>
          <p:nvPr/>
        </p:nvSpPr>
        <p:spPr>
          <a:xfrm>
            <a:off x="-29359" y="-339745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155BD95-F5DB-EF3B-1412-F9314828181A}"/>
              </a:ext>
            </a:extLst>
          </p:cNvPr>
          <p:cNvGrpSpPr/>
          <p:nvPr/>
        </p:nvGrpSpPr>
        <p:grpSpPr>
          <a:xfrm>
            <a:off x="513727" y="2598277"/>
            <a:ext cx="612000" cy="612000"/>
            <a:chOff x="513727" y="2564065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C05B0F78-23CE-8B98-A9AB-771F76C40CCB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dcisk palca z wypełnieniem pełnym">
              <a:extLst>
                <a:ext uri="{FF2B5EF4-FFF2-40B4-BE49-F238E27FC236}">
                  <a16:creationId xmlns:a16="http://schemas.microsoft.com/office/drawing/2014/main" id="{CB53F502-B753-7346-B5A5-164D51753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32" name="Grupa 31">
            <a:extLst>
              <a:ext uri="{FF2B5EF4-FFF2-40B4-BE49-F238E27FC236}">
                <a16:creationId xmlns:a16="http://schemas.microsoft.com/office/drawing/2014/main" id="{2391D27B-DA10-14ED-C89B-CF74A2A21E90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65297474-F2CB-487B-49BC-40D7D4720430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4" name="Grafika 33" descr="Wyjście z wypełnieniem pełnym">
              <a:extLst>
                <a:ext uri="{FF2B5EF4-FFF2-40B4-BE49-F238E27FC236}">
                  <a16:creationId xmlns:a16="http://schemas.microsoft.com/office/drawing/2014/main" id="{3366B712-F8E3-4989-2C4F-B3F0054EB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35" name="Grupa 34">
            <a:extLst>
              <a:ext uri="{FF2B5EF4-FFF2-40B4-BE49-F238E27FC236}">
                <a16:creationId xmlns:a16="http://schemas.microsoft.com/office/drawing/2014/main" id="{717A282F-CBFE-56A6-E0B3-44D062110A57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8B2C0CF2-6E6F-C362-4EB1-FD26BFB9C8EB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7" name="Grafika 36" descr="Wejście z wypełnieniem pełnym">
              <a:extLst>
                <a:ext uri="{FF2B5EF4-FFF2-40B4-BE49-F238E27FC236}">
                  <a16:creationId xmlns:a16="http://schemas.microsoft.com/office/drawing/2014/main" id="{9F53F9DE-DD2A-8685-3476-BF9700118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292B4DB4-37CB-F962-FD42-53B4B7EB74A4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CEB82948-675E-39BC-15AF-4B9245E20274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0" name="Grafika 39" descr="Linijka z wypełnieniem pełnym">
              <a:extLst>
                <a:ext uri="{FF2B5EF4-FFF2-40B4-BE49-F238E27FC236}">
                  <a16:creationId xmlns:a16="http://schemas.microsoft.com/office/drawing/2014/main" id="{DD4B9B5A-EAB3-3257-A44C-627BEDDCC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33B52C3C-4BC9-A463-9543-02B114BD4874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760EDD20-233D-D4FC-BCA4-E19925F47982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3" name="Grafika 42" descr="Sieć z wypełnieniem pełnym">
              <a:extLst>
                <a:ext uri="{FF2B5EF4-FFF2-40B4-BE49-F238E27FC236}">
                  <a16:creationId xmlns:a16="http://schemas.microsoft.com/office/drawing/2014/main" id="{527690B5-07C0-032D-9CD4-93600CE0E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323D1073-2A68-51BA-876C-2FA2ADD6AEB1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4B7EFE25-0ABE-ADF4-2F96-A83B8864CDBA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6" name="Grafika 45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B4221CDF-D149-7AA1-D278-2E42F6C59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F9605E2E-EDEE-BE11-4181-B08C2C09CE0A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E572F7EC-9229-D8C8-94A1-9A94A611DB3E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2" name="Grafika 51" descr="Yin i yang z wypełnieniem pełnym">
              <a:extLst>
                <a:ext uri="{FF2B5EF4-FFF2-40B4-BE49-F238E27FC236}">
                  <a16:creationId xmlns:a16="http://schemas.microsoft.com/office/drawing/2014/main" id="{62C920DA-934B-9046-103F-323BEC2DD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3D602621-D240-E328-2DD7-AF8973DC4C3F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5027D494-FE3C-B5BB-3D40-A48C2B70B562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5" name="Grafika 54" descr="Baza danych z wypełnieniem pełnym">
              <a:extLst>
                <a:ext uri="{FF2B5EF4-FFF2-40B4-BE49-F238E27FC236}">
                  <a16:creationId xmlns:a16="http://schemas.microsoft.com/office/drawing/2014/main" id="{6A941CB4-AB09-1E85-4F24-EAB741BF6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  <p:pic>
        <p:nvPicPr>
          <p:cNvPr id="23554" name="Picture 2" descr="Analysis of chemical properties of series A-G. 5a Compounds were ...">
            <a:extLst>
              <a:ext uri="{FF2B5EF4-FFF2-40B4-BE49-F238E27FC236}">
                <a16:creationId xmlns:a16="http://schemas.microsoft.com/office/drawing/2014/main" id="{34042042-FD3C-98F3-B3E7-E940D89F1E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91"/>
          <a:stretch>
            <a:fillRect/>
          </a:stretch>
        </p:blipFill>
        <p:spPr bwMode="auto">
          <a:xfrm>
            <a:off x="3210040" y="947296"/>
            <a:ext cx="3702390" cy="356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DD6C61BB-8534-3B91-3222-00B4032762DB}"/>
              </a:ext>
            </a:extLst>
          </p:cNvPr>
          <p:cNvSpPr txBox="1"/>
          <p:nvPr/>
        </p:nvSpPr>
        <p:spPr>
          <a:xfrm>
            <a:off x="1745174" y="4513358"/>
            <a:ext cx="663212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Hawryluk, N.,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Zhiru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L.,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Carlow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C.,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Gokool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S.,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Townson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S.,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Kreiss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T., ... &amp;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Scandale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I. (2022).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Filarial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nematode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phenotypic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screening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cascade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identify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compounds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with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anti-parasitic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activity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for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drug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discovery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optimization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pl-PL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 </a:t>
            </a:r>
            <a:r>
              <a:rPr lang="pl-PL" sz="11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</a:t>
            </a:r>
            <a:r>
              <a:rPr lang="pl-PL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for </a:t>
            </a:r>
            <a:r>
              <a:rPr lang="pl-PL" sz="11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Parasitology</a:t>
            </a:r>
            <a:r>
              <a:rPr lang="pl-PL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pl-PL" sz="11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Drugs</a:t>
            </a:r>
            <a:r>
              <a:rPr lang="pl-PL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pl-PL" sz="11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Drug</a:t>
            </a:r>
            <a:r>
              <a:rPr lang="pl-PL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sz="11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Resistance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pl-PL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19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89-97.</a:t>
            </a:r>
            <a:endParaRPr lang="pl-PL" sz="1100" dirty="0"/>
          </a:p>
        </p:txBody>
      </p:sp>
    </p:spTree>
    <p:extLst>
      <p:ext uri="{BB962C8B-B14F-4D97-AF65-F5344CB8AC3E}">
        <p14:creationId xmlns:p14="http://schemas.microsoft.com/office/powerpoint/2010/main" val="39595113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3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P</a:t>
            </a:r>
            <a:r>
              <a:rPr sz="3200">
                <a:solidFill>
                  <a:srgbClr val="000000"/>
                </a:solidFill>
              </a:rPr>
              <a:t>HYSICOCHEMICAL DESCRIPTORS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⚖️ Molecular weight, logP, polarity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📐 Global scalar properties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👁️ Interpretable by humans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Limited structural resolution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A5AFE865-0C92-627B-D2BB-661BFA120F81}"/>
              </a:ext>
            </a:extLst>
          </p:cNvPr>
          <p:cNvSpPr/>
          <p:nvPr/>
        </p:nvSpPr>
        <p:spPr>
          <a:xfrm>
            <a:off x="-29359" y="-339745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5D9BE9A6-2497-0009-BD67-12CD585D24BB}"/>
              </a:ext>
            </a:extLst>
          </p:cNvPr>
          <p:cNvGrpSpPr/>
          <p:nvPr/>
        </p:nvGrpSpPr>
        <p:grpSpPr>
          <a:xfrm>
            <a:off x="513727" y="2598277"/>
            <a:ext cx="612000" cy="612000"/>
            <a:chOff x="513727" y="2564065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0164451B-AD48-F958-4774-B132BE5B70F3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Odcisk palca z wypełnieniem pełnym">
              <a:extLst>
                <a:ext uri="{FF2B5EF4-FFF2-40B4-BE49-F238E27FC236}">
                  <a16:creationId xmlns:a16="http://schemas.microsoft.com/office/drawing/2014/main" id="{08F56729-EA8A-2B9B-845E-7DFB29892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3620C42A-9A45-FFA0-A433-46579EE23B5E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CD1B62F6-63D3-7523-5195-AB0D43FE06C9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AB800303-5BA0-2402-C95D-819D02110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3AA09324-72EA-A598-7C23-F99D04435FCB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770644DB-46FE-9F69-134C-A25E84DA3426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3668662F-F656-DDB3-515C-9B6289E45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E8475EE8-08AB-BBCF-1771-E91B13B6713D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9B0E0534-C419-F853-4039-4089947A7FDD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4209B1F4-AEC3-1BA5-2AA4-C75C3A192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3A502D8C-E8DC-9D76-1ABA-11DC03F3A3DB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8F6811D3-9FF0-F37F-F044-CC9F7CAAE550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Sieć z wypełnieniem pełnym">
              <a:extLst>
                <a:ext uri="{FF2B5EF4-FFF2-40B4-BE49-F238E27FC236}">
                  <a16:creationId xmlns:a16="http://schemas.microsoft.com/office/drawing/2014/main" id="{3B940373-6129-906F-8705-993FE6AEB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045E431E-2D03-2D32-6654-0CBF08230AC1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A1EEA654-B2B2-4933-D10C-FC5F899D0009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112BB374-0D31-A9DE-EAC7-8D69D6142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CA5767B5-FDC5-96DF-DA09-CFFFAB5D109E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51C5324C-2BCA-2601-7229-EE6BEC92A95A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243CDCF9-9D11-65BC-F08A-2D2ED376C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68741B99-2740-B90A-B844-992C7742476A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A460332F-E703-D4D4-55F1-243109AC9531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69EA5D82-16E3-9537-90B0-2BAB2341B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3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A09DB2-0275-8A7E-AF28-EB7313818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25DF815F-686F-DCF1-532B-6B31E8609660}"/>
              </a:ext>
            </a:extLst>
          </p:cNvPr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P</a:t>
            </a:r>
            <a:r>
              <a:rPr sz="3200">
                <a:solidFill>
                  <a:srgbClr val="000000"/>
                </a:solidFill>
              </a:rPr>
              <a:t>HYSICOCHEMICAL DESCRIPTORS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A9B5C3B2-976B-53DD-2AFE-A8CAAF01F53D}"/>
              </a:ext>
            </a:extLst>
          </p:cNvPr>
          <p:cNvSpPr/>
          <p:nvPr/>
        </p:nvSpPr>
        <p:spPr>
          <a:xfrm>
            <a:off x="-29359" y="-339745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60C2B0D7-4E4F-AF02-B84D-BF8D8EF83DFC}"/>
              </a:ext>
            </a:extLst>
          </p:cNvPr>
          <p:cNvGrpSpPr/>
          <p:nvPr/>
        </p:nvGrpSpPr>
        <p:grpSpPr>
          <a:xfrm>
            <a:off x="513727" y="2598277"/>
            <a:ext cx="612000" cy="612000"/>
            <a:chOff x="513727" y="2564065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53C4B5BB-0064-8408-2C8B-71F607A0E7DA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Odcisk palca z wypełnieniem pełnym">
              <a:extLst>
                <a:ext uri="{FF2B5EF4-FFF2-40B4-BE49-F238E27FC236}">
                  <a16:creationId xmlns:a16="http://schemas.microsoft.com/office/drawing/2014/main" id="{1E2BDD51-BF92-3329-D831-82A65319C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1907C288-51D6-BA09-509E-C2337E204379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6CB4A278-B63B-4018-AB31-FDABF1D9B9E2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B8C01DB4-8119-B823-7D76-5A8FAC614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A4696D25-F215-BD17-DD39-B6CD8CDCA56F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FD20EE1E-4B67-1691-5458-E5A9676C1679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944A11D0-81E1-3419-ADC1-DFB495B15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3F284D15-5D02-FD89-7B5C-5D4DD88D5E7B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B3519035-CE81-8DA6-807F-7C2071D2FC7A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3FE05D7C-86C7-AEB8-91DF-9B93F2AEE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084BDBDF-D6D0-BB1C-5430-5A9FB6EB8D6A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4A0996C1-BD1B-1024-6642-FE2D6D5457F2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Sieć z wypełnieniem pełnym">
              <a:extLst>
                <a:ext uri="{FF2B5EF4-FFF2-40B4-BE49-F238E27FC236}">
                  <a16:creationId xmlns:a16="http://schemas.microsoft.com/office/drawing/2014/main" id="{F183B483-34B2-720C-3DD0-0825AD24F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A655ECDF-44F7-C347-78A4-55F993200E83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F5798293-9F46-30AE-CDF4-3CE99C0AAF41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5CF40DB5-8F7A-2464-17F6-F66435E8F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4032A67C-DB2D-07B0-37DD-092BC9E99323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8C6C22D8-95C7-C954-F704-9B4FE3544C5B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E38F6432-4B4F-37F6-CB56-2496A1DC2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0B7C7209-4DB6-2961-3A77-637879B93CDA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18CF4C8F-8202-CC94-B1A9-5A0194E84AD5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A2C56F8F-A62C-DBAC-5669-4D0B6CE2E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  <p:sp>
        <p:nvSpPr>
          <p:cNvPr id="33" name="Prostokąt zaokrąglony 32">
            <a:extLst>
              <a:ext uri="{FF2B5EF4-FFF2-40B4-BE49-F238E27FC236}">
                <a16:creationId xmlns:a16="http://schemas.microsoft.com/office/drawing/2014/main" id="{51DF0F8A-95A5-25C4-8733-9B2962965D25}"/>
              </a:ext>
            </a:extLst>
          </p:cNvPr>
          <p:cNvSpPr/>
          <p:nvPr/>
        </p:nvSpPr>
        <p:spPr>
          <a:xfrm>
            <a:off x="1257300" y="919166"/>
            <a:ext cx="7543800" cy="4134192"/>
          </a:xfrm>
          <a:prstGeom prst="roundRect">
            <a:avLst>
              <a:gd name="adj" fmla="val 3765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aphicFrame>
        <p:nvGraphicFramePr>
          <p:cNvPr id="32" name="Tabela 31">
            <a:extLst>
              <a:ext uri="{FF2B5EF4-FFF2-40B4-BE49-F238E27FC236}">
                <a16:creationId xmlns:a16="http://schemas.microsoft.com/office/drawing/2014/main" id="{1340C25F-C852-6234-F82E-BB58EA9C3F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360988"/>
              </p:ext>
            </p:extLst>
          </p:nvPr>
        </p:nvGraphicFramePr>
        <p:xfrm>
          <a:off x="1257300" y="919166"/>
          <a:ext cx="7543800" cy="4170192"/>
        </p:xfrm>
        <a:graphic>
          <a:graphicData uri="http://schemas.openxmlformats.org/drawingml/2006/table">
            <a:tbl>
              <a:tblPr/>
              <a:tblGrid>
                <a:gridCol w="2231571">
                  <a:extLst>
                    <a:ext uri="{9D8B030D-6E8A-4147-A177-3AD203B41FA5}">
                      <a16:colId xmlns:a16="http://schemas.microsoft.com/office/drawing/2014/main" val="1741848177"/>
                    </a:ext>
                  </a:extLst>
                </a:gridCol>
                <a:gridCol w="5312229">
                  <a:extLst>
                    <a:ext uri="{9D8B030D-6E8A-4147-A177-3AD203B41FA5}">
                      <a16:colId xmlns:a16="http://schemas.microsoft.com/office/drawing/2014/main" val="245617710"/>
                    </a:ext>
                  </a:extLst>
                </a:gridCol>
              </a:tblGrid>
              <a:tr h="2305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600" b="1"/>
                        <a:t>Descriptor name (RDKit)</a:t>
                      </a:r>
                      <a:endParaRPr lang="pl-PL" sz="1600"/>
                    </a:p>
                  </a:txBody>
                  <a:tcPr marL="64657" marR="64657" marT="32328" marB="323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600" b="1"/>
                        <a:t>Short description</a:t>
                      </a:r>
                      <a:endParaRPr lang="pl-PL" sz="1600"/>
                    </a:p>
                  </a:txBody>
                  <a:tcPr marL="64657" marR="64657" marT="32328" marB="323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693270"/>
                  </a:ext>
                </a:extLst>
              </a:tr>
              <a:tr h="7375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600" b="1"/>
                        <a:t>MolWt</a:t>
                      </a:r>
                      <a:endParaRPr lang="pl-PL" sz="1600"/>
                    </a:p>
                  </a:txBody>
                  <a:tcPr marL="64657" marR="64657" marT="32328" marB="323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600" dirty="0" err="1"/>
                        <a:t>Molecular</a:t>
                      </a:r>
                      <a:r>
                        <a:rPr lang="pl-PL" sz="1600" dirty="0"/>
                        <a:t> </a:t>
                      </a:r>
                      <a:r>
                        <a:rPr lang="pl-PL" sz="1600" dirty="0" err="1"/>
                        <a:t>weight</a:t>
                      </a:r>
                      <a:r>
                        <a:rPr lang="pl-PL" sz="1600" dirty="0"/>
                        <a:t> of the </a:t>
                      </a:r>
                      <a:r>
                        <a:rPr lang="pl-PL" sz="1600" dirty="0" err="1"/>
                        <a:t>compound</a:t>
                      </a:r>
                      <a:r>
                        <a:rPr lang="pl-PL" sz="1600" dirty="0"/>
                        <a:t>, </a:t>
                      </a:r>
                      <a:r>
                        <a:rPr lang="pl-PL" sz="1600" dirty="0" err="1"/>
                        <a:t>representing</a:t>
                      </a:r>
                      <a:r>
                        <a:rPr lang="pl-PL" sz="1600" dirty="0"/>
                        <a:t> the sum of </a:t>
                      </a:r>
                      <a:r>
                        <a:rPr lang="pl-PL" sz="1600" dirty="0" err="1"/>
                        <a:t>atomic</a:t>
                      </a:r>
                      <a:r>
                        <a:rPr lang="pl-PL" sz="1600" dirty="0"/>
                        <a:t> </a:t>
                      </a:r>
                      <a:r>
                        <a:rPr lang="pl-PL" sz="1600" dirty="0" err="1"/>
                        <a:t>weights</a:t>
                      </a:r>
                      <a:r>
                        <a:rPr lang="pl-PL" sz="1600" dirty="0"/>
                        <a:t>; </a:t>
                      </a:r>
                      <a:r>
                        <a:rPr lang="pl-PL" sz="1600" dirty="0" err="1"/>
                        <a:t>important</a:t>
                      </a:r>
                      <a:r>
                        <a:rPr lang="pl-PL" sz="1600" dirty="0"/>
                        <a:t> for </a:t>
                      </a:r>
                      <a:r>
                        <a:rPr lang="pl-PL" sz="1600" dirty="0" err="1"/>
                        <a:t>drug-likeness</a:t>
                      </a:r>
                      <a:r>
                        <a:rPr lang="pl-PL" sz="1600" dirty="0"/>
                        <a:t> and ADME </a:t>
                      </a:r>
                      <a:r>
                        <a:rPr lang="pl-PL" sz="1600" dirty="0" err="1"/>
                        <a:t>properties</a:t>
                      </a:r>
                      <a:r>
                        <a:rPr lang="pl-PL" sz="1600" dirty="0"/>
                        <a:t>.</a:t>
                      </a:r>
                    </a:p>
                  </a:txBody>
                  <a:tcPr marL="64657" marR="64657" marT="32328" marB="323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8010442"/>
                  </a:ext>
                </a:extLst>
              </a:tr>
              <a:tr h="5673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600" b="1" dirty="0" err="1"/>
                        <a:t>LogP</a:t>
                      </a:r>
                      <a:r>
                        <a:rPr lang="pl-PL" sz="1600" b="1" dirty="0"/>
                        <a:t> (</a:t>
                      </a:r>
                      <a:r>
                        <a:rPr lang="pl-PL" sz="1600" b="1" dirty="0" err="1"/>
                        <a:t>MolLogP</a:t>
                      </a:r>
                      <a:r>
                        <a:rPr lang="pl-PL" sz="1600" b="1" dirty="0"/>
                        <a:t>)</a:t>
                      </a:r>
                      <a:endParaRPr lang="pl-PL" sz="1600" dirty="0"/>
                    </a:p>
                  </a:txBody>
                  <a:tcPr marL="64657" marR="64657" marT="32328" marB="323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600" dirty="0" err="1"/>
                        <a:t>Octanol</a:t>
                      </a:r>
                      <a:r>
                        <a:rPr lang="pl-PL" sz="1600" dirty="0"/>
                        <a:t>–</a:t>
                      </a:r>
                      <a:r>
                        <a:rPr lang="pl-PL" sz="1600" dirty="0" err="1"/>
                        <a:t>water</a:t>
                      </a:r>
                      <a:r>
                        <a:rPr lang="pl-PL" sz="1600" dirty="0"/>
                        <a:t> </a:t>
                      </a:r>
                      <a:r>
                        <a:rPr lang="pl-PL" sz="1600" dirty="0" err="1"/>
                        <a:t>partition</a:t>
                      </a:r>
                      <a:r>
                        <a:rPr lang="pl-PL" sz="1600" dirty="0"/>
                        <a:t> </a:t>
                      </a:r>
                      <a:r>
                        <a:rPr lang="pl-PL" sz="1600" dirty="0" err="1"/>
                        <a:t>coefficient</a:t>
                      </a:r>
                      <a:r>
                        <a:rPr lang="pl-PL" sz="1600" dirty="0"/>
                        <a:t>; </a:t>
                      </a:r>
                      <a:r>
                        <a:rPr lang="pl-PL" sz="1600" dirty="0" err="1"/>
                        <a:t>measures</a:t>
                      </a:r>
                      <a:r>
                        <a:rPr lang="pl-PL" sz="1600" dirty="0"/>
                        <a:t> </a:t>
                      </a:r>
                      <a:r>
                        <a:rPr lang="pl-PL" sz="1600" dirty="0" err="1"/>
                        <a:t>lipophilicity</a:t>
                      </a:r>
                      <a:r>
                        <a:rPr lang="pl-PL" sz="1600" dirty="0"/>
                        <a:t> and </a:t>
                      </a:r>
                      <a:r>
                        <a:rPr lang="pl-PL" sz="1600" dirty="0" err="1"/>
                        <a:t>influences</a:t>
                      </a:r>
                      <a:r>
                        <a:rPr lang="pl-PL" sz="1600" dirty="0"/>
                        <a:t> </a:t>
                      </a:r>
                      <a:r>
                        <a:rPr lang="pl-PL" sz="1600" dirty="0" err="1"/>
                        <a:t>solubility</a:t>
                      </a:r>
                      <a:r>
                        <a:rPr lang="pl-PL" sz="1600" dirty="0"/>
                        <a:t>, </a:t>
                      </a:r>
                      <a:r>
                        <a:rPr lang="pl-PL" sz="1600" dirty="0" err="1"/>
                        <a:t>permeability</a:t>
                      </a:r>
                      <a:r>
                        <a:rPr lang="pl-PL" sz="1600" dirty="0"/>
                        <a:t>, and </a:t>
                      </a:r>
                      <a:r>
                        <a:rPr lang="pl-PL" sz="1600" dirty="0" err="1"/>
                        <a:t>bioavailability</a:t>
                      </a:r>
                      <a:r>
                        <a:rPr lang="pl-PL" sz="1600" dirty="0"/>
                        <a:t>.</a:t>
                      </a:r>
                    </a:p>
                  </a:txBody>
                  <a:tcPr marL="64657" marR="64657" marT="32328" marB="323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5796466"/>
                  </a:ext>
                </a:extLst>
              </a:tr>
              <a:tr h="5673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600" b="1"/>
                        <a:t>NumHDonors</a:t>
                      </a:r>
                      <a:endParaRPr lang="pl-PL" sz="1600"/>
                    </a:p>
                  </a:txBody>
                  <a:tcPr marL="64657" marR="64657" marT="32328" marB="323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600"/>
                        <a:t>Number of hydrogen bond donors (e.g., –NH, –OH); affects intermolecular interactions and binding.</a:t>
                      </a:r>
                    </a:p>
                  </a:txBody>
                  <a:tcPr marL="64657" marR="64657" marT="32328" marB="323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610775"/>
                  </a:ext>
                </a:extLst>
              </a:tr>
              <a:tr h="5673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600" b="1"/>
                        <a:t>NumHAcceptors</a:t>
                      </a:r>
                      <a:endParaRPr lang="pl-PL" sz="1600"/>
                    </a:p>
                  </a:txBody>
                  <a:tcPr marL="64657" marR="64657" marT="32328" marB="323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600"/>
                        <a:t>Number of hydrogen bond acceptors (e.g., N, O atoms); important for molecular recognition and solubility.</a:t>
                      </a:r>
                    </a:p>
                  </a:txBody>
                  <a:tcPr marL="64657" marR="64657" marT="32328" marB="323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0043386"/>
                  </a:ext>
                </a:extLst>
              </a:tr>
              <a:tr h="7375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600" b="1"/>
                        <a:t>TPSA (Topological Polar Surface Area)</a:t>
                      </a:r>
                      <a:endParaRPr lang="pl-PL" sz="1600"/>
                    </a:p>
                  </a:txBody>
                  <a:tcPr marL="64657" marR="64657" marT="32328" marB="323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600"/>
                        <a:t>Surface area contributed by polar atoms; correlates with transport properties such as intestinal absorption and BBB penetration.</a:t>
                      </a:r>
                    </a:p>
                  </a:txBody>
                  <a:tcPr marL="64657" marR="64657" marT="32328" marB="323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8671934"/>
                  </a:ext>
                </a:extLst>
              </a:tr>
              <a:tr h="5673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600" b="1"/>
                        <a:t>NumRotatableBonds</a:t>
                      </a:r>
                      <a:endParaRPr lang="pl-PL" sz="1600"/>
                    </a:p>
                  </a:txBody>
                  <a:tcPr marL="64657" marR="64657" marT="32328" marB="323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600" dirty="0" err="1"/>
                        <a:t>Count</a:t>
                      </a:r>
                      <a:r>
                        <a:rPr lang="pl-PL" sz="1600" dirty="0"/>
                        <a:t> of </a:t>
                      </a:r>
                      <a:r>
                        <a:rPr lang="pl-PL" sz="1600" dirty="0" err="1"/>
                        <a:t>rotatable</a:t>
                      </a:r>
                      <a:r>
                        <a:rPr lang="pl-PL" sz="1600" dirty="0"/>
                        <a:t> single </a:t>
                      </a:r>
                      <a:r>
                        <a:rPr lang="pl-PL" sz="1600" dirty="0" err="1"/>
                        <a:t>bonds</a:t>
                      </a:r>
                      <a:r>
                        <a:rPr lang="pl-PL" sz="1600" dirty="0"/>
                        <a:t>; </a:t>
                      </a:r>
                      <a:r>
                        <a:rPr lang="pl-PL" sz="1600" dirty="0" err="1"/>
                        <a:t>reflects</a:t>
                      </a:r>
                      <a:r>
                        <a:rPr lang="pl-PL" sz="1600" dirty="0"/>
                        <a:t> </a:t>
                      </a:r>
                      <a:r>
                        <a:rPr lang="pl-PL" sz="1600" dirty="0" err="1"/>
                        <a:t>molecular</a:t>
                      </a:r>
                      <a:r>
                        <a:rPr lang="pl-PL" sz="1600" dirty="0"/>
                        <a:t> </a:t>
                      </a:r>
                      <a:r>
                        <a:rPr lang="pl-PL" sz="1600" dirty="0" err="1"/>
                        <a:t>flexibility</a:t>
                      </a:r>
                      <a:r>
                        <a:rPr lang="pl-PL" sz="1600" dirty="0"/>
                        <a:t> and </a:t>
                      </a:r>
                      <a:r>
                        <a:rPr lang="pl-PL" sz="1600" dirty="0" err="1"/>
                        <a:t>conformational</a:t>
                      </a:r>
                      <a:r>
                        <a:rPr lang="pl-PL" sz="1600" dirty="0"/>
                        <a:t> </a:t>
                      </a:r>
                      <a:r>
                        <a:rPr lang="pl-PL" sz="1600" dirty="0" err="1"/>
                        <a:t>entropy</a:t>
                      </a:r>
                      <a:r>
                        <a:rPr lang="pl-PL" sz="1600" dirty="0"/>
                        <a:t>.</a:t>
                      </a:r>
                    </a:p>
                  </a:txBody>
                  <a:tcPr marL="64657" marR="64657" marT="32328" marB="323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8657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8521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205076" y="182880"/>
            <a:ext cx="7648248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N</a:t>
            </a:r>
            <a:r>
              <a:rPr sz="3200" dirty="0">
                <a:solidFill>
                  <a:srgbClr val="000000"/>
                </a:solidFill>
              </a:rPr>
              <a:t>EGATIVE ROLES: TOXINS, SIDE EFFECTS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B7C9DB2B-EDCD-AAD9-7DA2-1E8773E9754A}"/>
              </a:ext>
            </a:extLst>
          </p:cNvPr>
          <p:cNvSpPr/>
          <p:nvPr/>
        </p:nvSpPr>
        <p:spPr>
          <a:xfrm>
            <a:off x="-29359" y="-590116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2C19522A-0760-C63A-A146-3374E6B2B264}"/>
              </a:ext>
            </a:extLst>
          </p:cNvPr>
          <p:cNvGrpSpPr/>
          <p:nvPr/>
        </p:nvGrpSpPr>
        <p:grpSpPr>
          <a:xfrm>
            <a:off x="520418" y="92833"/>
            <a:ext cx="612000" cy="612000"/>
            <a:chOff x="596620" y="114605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CC60F5AC-2BE4-35C4-169F-13E5A4061B94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Wejście z wypełnieniem pełnym">
              <a:extLst>
                <a:ext uri="{FF2B5EF4-FFF2-40B4-BE49-F238E27FC236}">
                  <a16:creationId xmlns:a16="http://schemas.microsoft.com/office/drawing/2014/main" id="{2B8BE38C-B6CD-5AFE-C2B6-87C3B7A3D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7AD631B2-A239-608D-4A1B-83E36ACA86AF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C8E8AFF4-6217-469D-C5F4-DC2F7C70450C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06D41EEC-22AB-7A9D-4F99-750D8DC83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D170B03A-9FD9-91E5-8602-395DA3104075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39901C26-B203-EA38-DCC2-1B9DF316E1B7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Linijka z wypełnieniem pełnym">
              <a:extLst>
                <a:ext uri="{FF2B5EF4-FFF2-40B4-BE49-F238E27FC236}">
                  <a16:creationId xmlns:a16="http://schemas.microsoft.com/office/drawing/2014/main" id="{19166CA9-388B-73BE-6920-6B462D08C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DEFD57D8-D012-DDF7-5D58-13D43390035F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1CA21F71-3900-5F9B-ACFB-CDDD502E2EA5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Sieć z wypełnieniem pełnym">
              <a:extLst>
                <a:ext uri="{FF2B5EF4-FFF2-40B4-BE49-F238E27FC236}">
                  <a16:creationId xmlns:a16="http://schemas.microsoft.com/office/drawing/2014/main" id="{456854AE-5326-B930-85B1-48C07F0C7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C852858-315E-D5B0-32FB-EFDD72EE0723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587A65E8-7A59-2C62-5BC9-3623623993CC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E79367A9-2921-3A07-283E-EDD68101A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4F805839-72A7-C40B-D350-9996080A33D3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005B31A0-B06E-14E3-0D46-128EA26E07E0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dcisk palca z wypełnieniem pełnym">
              <a:extLst>
                <a:ext uri="{FF2B5EF4-FFF2-40B4-BE49-F238E27FC236}">
                  <a16:creationId xmlns:a16="http://schemas.microsoft.com/office/drawing/2014/main" id="{C0098CF2-D9D8-CB3B-F903-5A4ABA969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6A460214-7D01-A943-4FFF-EFD0B51941D3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4CBC7F11-DD3E-B362-D44A-2463466F9E15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D9F146EC-790D-05B6-E1FA-6CE46DCCF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B4380E84-5E4B-C73B-9353-1B891E3E2D6D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30CDB8A2-BE80-BDBA-D47A-19CFA2FC705D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A165CBB0-E44F-6E0D-BCB9-4465FBEF0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  <p:pic>
        <p:nvPicPr>
          <p:cNvPr id="33" name="Obraz 32" descr="Obraz zawierający tekst, etykieta, Czcionka, logo&#10;&#10;Zawartość wygenerowana przez AI może być niepoprawna.">
            <a:extLst>
              <a:ext uri="{FF2B5EF4-FFF2-40B4-BE49-F238E27FC236}">
                <a16:creationId xmlns:a16="http://schemas.microsoft.com/office/drawing/2014/main" id="{D7A63441-1AA5-1D34-4419-FE6F06E41DE4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t="32593" b="18731"/>
          <a:stretch>
            <a:fillRect/>
          </a:stretch>
        </p:blipFill>
        <p:spPr>
          <a:xfrm>
            <a:off x="1357993" y="1019764"/>
            <a:ext cx="7177056" cy="3493593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3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278896" y="182880"/>
            <a:ext cx="5500608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S</a:t>
            </a:r>
            <a:r>
              <a:rPr sz="3200" dirty="0">
                <a:solidFill>
                  <a:srgbClr val="000000"/>
                </a:solidFill>
              </a:rPr>
              <a:t>TRUCTURAL FINGERPRINTS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🧱 Fixed-length binary representations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🔍 Encode presence of substructures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⚡ Fast comparison using bit operations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Widely used for similarity search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D66B957A-3BC4-4DD3-54E3-E46C855C6A13}"/>
              </a:ext>
            </a:extLst>
          </p:cNvPr>
          <p:cNvSpPr/>
          <p:nvPr/>
        </p:nvSpPr>
        <p:spPr>
          <a:xfrm>
            <a:off x="-29359" y="-339745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C7FD017F-6AEC-16CF-FA86-8A5DD51F7294}"/>
              </a:ext>
            </a:extLst>
          </p:cNvPr>
          <p:cNvGrpSpPr/>
          <p:nvPr/>
        </p:nvGrpSpPr>
        <p:grpSpPr>
          <a:xfrm>
            <a:off x="513727" y="2598277"/>
            <a:ext cx="612000" cy="612000"/>
            <a:chOff x="513727" y="2564065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6F94A67C-7E07-1EB0-38A3-BA7A156B146C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Odcisk palca z wypełnieniem pełnym">
              <a:extLst>
                <a:ext uri="{FF2B5EF4-FFF2-40B4-BE49-F238E27FC236}">
                  <a16:creationId xmlns:a16="http://schemas.microsoft.com/office/drawing/2014/main" id="{FF60C13E-13D4-1E2F-DE7E-0A546DBAF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4C19DD4B-4A21-C302-677F-FE89EFA0BCDC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BFF6273D-E3D3-F4DC-E528-B240F9762923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5954BD16-D903-6DE3-E674-90562F6BB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6FA78D71-678E-DEB0-9B0A-91FD6D1F957E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E27DA349-9236-8357-D451-ECADE27305C6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A0A5A1A5-648E-E7F8-F562-3170ECD81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7D5689AC-09AE-EE99-BAB9-17C3F40932DF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D9B071BA-4F8E-B2A4-03DB-0FA5DE77ACC4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6110E8AD-0FF1-9E40-244E-8300D18C3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7B3354FE-DA0B-E659-47B5-7DC642345208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59E4DEB8-A29B-36A5-24E9-B9245C029B0E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Sieć z wypełnieniem pełnym">
              <a:extLst>
                <a:ext uri="{FF2B5EF4-FFF2-40B4-BE49-F238E27FC236}">
                  <a16:creationId xmlns:a16="http://schemas.microsoft.com/office/drawing/2014/main" id="{DD8FC264-F049-910E-8D41-62F2AD2EA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749797D0-FDAE-8DE1-D9E7-86D6C03BCE32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C337AED2-F7AF-E01E-66DF-471F1ABB1E53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A486B320-439F-E68B-9289-0630F1166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A29AE375-2A47-4DFC-D8A5-FB3D4285AA31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0B3E09EB-49DE-FB5C-86CC-1DD0F63FB013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491B3C59-EE40-A52A-AEE3-51E8FF26A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C574A2A7-7367-C4B4-102A-59DB62E2AAEC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8054F0B4-69B9-E2F0-0901-6902AE6158D9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AA92CAE8-AEE5-04FC-67AC-560CDCE65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3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B51BAC-420E-BA77-0AF9-90FC4C9CB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7F1F3A0E-2188-C627-8E58-94CC3DEDF8C9}"/>
              </a:ext>
            </a:extLst>
          </p:cNvPr>
          <p:cNvSpPr txBox="1"/>
          <p:nvPr/>
        </p:nvSpPr>
        <p:spPr>
          <a:xfrm>
            <a:off x="3743465" y="182880"/>
            <a:ext cx="2571473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000000"/>
                </a:solidFill>
              </a:rPr>
              <a:t>M</a:t>
            </a:r>
            <a:r>
              <a:rPr lang="pl-PL" sz="3200" dirty="0">
                <a:solidFill>
                  <a:srgbClr val="000000"/>
                </a:solidFill>
              </a:rPr>
              <a:t>ACCS KEYS</a:t>
            </a:r>
            <a:endParaRPr sz="3200" dirty="0">
              <a:solidFill>
                <a:srgbClr val="000000"/>
              </a:solidFill>
            </a:endParaRP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3B66BBE6-C233-08E0-4AE0-5F9FC41ECB2A}"/>
              </a:ext>
            </a:extLst>
          </p:cNvPr>
          <p:cNvSpPr/>
          <p:nvPr/>
        </p:nvSpPr>
        <p:spPr>
          <a:xfrm>
            <a:off x="-29359" y="-339745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FFAC2CB3-31AF-1985-1479-335681A4C4BC}"/>
              </a:ext>
            </a:extLst>
          </p:cNvPr>
          <p:cNvGrpSpPr/>
          <p:nvPr/>
        </p:nvGrpSpPr>
        <p:grpSpPr>
          <a:xfrm>
            <a:off x="513727" y="2598277"/>
            <a:ext cx="612000" cy="612000"/>
            <a:chOff x="513727" y="2564065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0DDB9151-5479-5154-9E17-E8D4A1D6AE6F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Odcisk palca z wypełnieniem pełnym">
              <a:extLst>
                <a:ext uri="{FF2B5EF4-FFF2-40B4-BE49-F238E27FC236}">
                  <a16:creationId xmlns:a16="http://schemas.microsoft.com/office/drawing/2014/main" id="{9A9A6479-B56D-1531-E2B9-022103F91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B948C35D-5926-EB55-8147-92B012102178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A1663A24-34F9-4284-1B23-F419FBAE7624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8A58B52F-B071-391D-2CCB-B2A46E754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7786D935-8626-13C7-03B0-D1E012766C87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8699B493-1C50-BDF0-E808-7439D21B4DD7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FD485B1F-5AB6-003E-4559-DBB9079F2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30E71BD4-CA51-7B0B-46DA-A415F30581FB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78F38C4C-1F9B-79E0-A7A4-069CF065340C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E9ACDDD5-49E1-49B5-F3AC-D64BFD35D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098D836C-DC1F-05B8-3B55-4C2516DC9155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3A50CB4-0048-25C3-1AF8-36FEEF9CDD39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Sieć z wypełnieniem pełnym">
              <a:extLst>
                <a:ext uri="{FF2B5EF4-FFF2-40B4-BE49-F238E27FC236}">
                  <a16:creationId xmlns:a16="http://schemas.microsoft.com/office/drawing/2014/main" id="{6D709CE8-6B62-BE80-9A40-8C82638D2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A6B975A0-0F11-4EA5-7AEE-6C4D911F398B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BDF49188-5B20-6921-BB5D-920160BB9124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8DAE0C3A-6CD8-DE14-5600-7F66390A4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DDF16917-FD00-B6F5-6432-A6D74C068D82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E3CE6758-C263-7CBF-05D6-5292336E6D57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9C89A552-10CD-BFD9-2189-1D2685727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BE3CD6B2-0D90-F068-6086-8B423C5668C9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732F69F-AE6B-355B-5643-3BB3146F8479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3D2C39E1-4153-535D-1BDF-03359D5A4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  <p:pic>
        <p:nvPicPr>
          <p:cNvPr id="25602" name="Picture 2" descr="Representation of a molecular substructure fingerprint with a ...">
            <a:extLst>
              <a:ext uri="{FF2B5EF4-FFF2-40B4-BE49-F238E27FC236}">
                <a16:creationId xmlns:a16="http://schemas.microsoft.com/office/drawing/2014/main" id="{43F5ADC4-1BB3-E38E-A4EB-A23461E4C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560" y="950462"/>
            <a:ext cx="4928292" cy="334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6395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3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7BB3CC-1131-A902-5ABF-7C148A4E9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7F8281E1-341A-F7F4-59F0-B5C2A56FCD49}"/>
              </a:ext>
            </a:extLst>
          </p:cNvPr>
          <p:cNvSpPr txBox="1"/>
          <p:nvPr/>
        </p:nvSpPr>
        <p:spPr>
          <a:xfrm>
            <a:off x="1533700" y="182880"/>
            <a:ext cx="699101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000000"/>
                </a:solidFill>
              </a:rPr>
              <a:t>M</a:t>
            </a:r>
            <a:r>
              <a:rPr lang="pl-PL" sz="3200" dirty="0">
                <a:solidFill>
                  <a:srgbClr val="000000"/>
                </a:solidFill>
              </a:rPr>
              <a:t>ORGAN (CIRCULAR) FINGERPRINTS</a:t>
            </a:r>
            <a:endParaRPr sz="3200" dirty="0">
              <a:solidFill>
                <a:srgbClr val="000000"/>
              </a:solidFill>
            </a:endParaRP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A800BBA8-7773-7483-C5C9-7267668D5EB3}"/>
              </a:ext>
            </a:extLst>
          </p:cNvPr>
          <p:cNvSpPr/>
          <p:nvPr/>
        </p:nvSpPr>
        <p:spPr>
          <a:xfrm>
            <a:off x="-29359" y="-339745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9E58FA6C-A2F8-F6A7-F853-5BB4B9C56BDB}"/>
              </a:ext>
            </a:extLst>
          </p:cNvPr>
          <p:cNvGrpSpPr/>
          <p:nvPr/>
        </p:nvGrpSpPr>
        <p:grpSpPr>
          <a:xfrm>
            <a:off x="513727" y="2598277"/>
            <a:ext cx="612000" cy="612000"/>
            <a:chOff x="513727" y="2564065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0C3589DC-D6F5-1857-4B54-00235941CFDB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Odcisk palca z wypełnieniem pełnym">
              <a:extLst>
                <a:ext uri="{FF2B5EF4-FFF2-40B4-BE49-F238E27FC236}">
                  <a16:creationId xmlns:a16="http://schemas.microsoft.com/office/drawing/2014/main" id="{C82649F5-3CCE-37E6-344E-93CA8647D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CD86A229-180E-0F68-53CA-237CB53A7B31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5033FE13-BD09-0254-3013-2ABD9EEA5C0C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5698A896-60C4-D7C8-CC46-672B8B15A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35756D5D-DEFA-7E3F-2423-B83D9C22EB22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3F28E0D5-85B5-6C36-0848-2B0086B8CDF5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EBAEDF19-C17B-E86D-D20F-7F29A6807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253A0F6D-22E8-C8B6-F408-3143BF53AAF3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25118143-AA16-049C-B1D5-2FEDB1CD5A87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4359BD06-991D-ECE8-02E3-608005679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8EDEFF0-BDF8-0CF2-BB7B-97F8E7B17F68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A127E957-BDC2-C92F-0F1B-632F3B2141B7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Sieć z wypełnieniem pełnym">
              <a:extLst>
                <a:ext uri="{FF2B5EF4-FFF2-40B4-BE49-F238E27FC236}">
                  <a16:creationId xmlns:a16="http://schemas.microsoft.com/office/drawing/2014/main" id="{3BD7DC1C-26F8-C2E6-E68B-F5E22B6BB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67988D76-8700-8DEB-4FEA-051A1870A8F6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8EF56F34-954E-064C-7C9C-6040B319A555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E99B3809-28FA-9CF2-883E-97C800074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7C644DEC-30BC-6458-2DF3-53D31017CBB1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83650F98-71BE-48E1-8CBC-98E853E9AF28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CFF41B0E-570C-6ED3-FC39-53D934672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DEFC45D9-81B3-4097-8F9C-61693431A16C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B1FF8815-4993-F196-D505-24CE4602E97C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A8FC6356-2131-CDFB-81FA-7BAFF1560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  <p:pic>
        <p:nvPicPr>
          <p:cNvPr id="27650" name="Picture 2" descr="Evaluating molecular representations in machine learning models for ...">
            <a:extLst>
              <a:ext uri="{FF2B5EF4-FFF2-40B4-BE49-F238E27FC236}">
                <a16:creationId xmlns:a16="http://schemas.microsoft.com/office/drawing/2014/main" id="{B8580725-EEC3-7CE5-D888-6E65360F9E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9" t="7098"/>
          <a:stretch>
            <a:fillRect/>
          </a:stretch>
        </p:blipFill>
        <p:spPr bwMode="auto">
          <a:xfrm>
            <a:off x="1668813" y="1331194"/>
            <a:ext cx="6618514" cy="308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9277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3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C55D8F-E0B9-9CBF-031D-5DEE9B915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CE24CBD7-1C43-DE5C-85CD-2F0DCEBA2052}"/>
              </a:ext>
            </a:extLst>
          </p:cNvPr>
          <p:cNvSpPr txBox="1"/>
          <p:nvPr/>
        </p:nvSpPr>
        <p:spPr>
          <a:xfrm>
            <a:off x="1533700" y="182880"/>
            <a:ext cx="699101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000000"/>
                </a:solidFill>
              </a:rPr>
              <a:t>M</a:t>
            </a:r>
            <a:r>
              <a:rPr lang="pl-PL" sz="3200" dirty="0">
                <a:solidFill>
                  <a:srgbClr val="000000"/>
                </a:solidFill>
              </a:rPr>
              <a:t>ORGAN (CIRCULAR) FINGERPRINTS</a:t>
            </a:r>
            <a:endParaRPr sz="3200" dirty="0">
              <a:solidFill>
                <a:srgbClr val="000000"/>
              </a:solidFill>
            </a:endParaRP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DE95D377-9D99-4433-C262-CD42CAA09397}"/>
              </a:ext>
            </a:extLst>
          </p:cNvPr>
          <p:cNvSpPr/>
          <p:nvPr/>
        </p:nvSpPr>
        <p:spPr>
          <a:xfrm>
            <a:off x="-29359" y="-339745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A78B2DF6-6585-3270-A53C-1C716B55DC52}"/>
              </a:ext>
            </a:extLst>
          </p:cNvPr>
          <p:cNvGrpSpPr/>
          <p:nvPr/>
        </p:nvGrpSpPr>
        <p:grpSpPr>
          <a:xfrm>
            <a:off x="513727" y="2598277"/>
            <a:ext cx="612000" cy="612000"/>
            <a:chOff x="513727" y="2564065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A6870BA6-77AD-5314-EAE1-7F6A72021401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Odcisk palca z wypełnieniem pełnym">
              <a:extLst>
                <a:ext uri="{FF2B5EF4-FFF2-40B4-BE49-F238E27FC236}">
                  <a16:creationId xmlns:a16="http://schemas.microsoft.com/office/drawing/2014/main" id="{594A0D36-3512-966D-5278-ABAF6434A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81623066-5555-8FDB-E16E-03855809B81A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F1CE16F3-1C0E-6B49-27C1-3D01F5793944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5C830CCF-081C-02E9-14DA-679BBEEC0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940F03C6-BC17-E160-ABBC-8CE46BB730E6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D63B1280-D0FE-C0A2-29C1-4EBF68659B76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ED1D9422-9AC8-A718-AAC3-F75AB3EB9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A9AD18E7-F24D-90B7-4BB7-B99E1F1390D2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7A3CF97A-2473-A26D-17F5-4BC1A0D612B0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A40ADF7E-5944-9E0B-42F4-F4B6E2FD9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779AF1E9-1B3B-DD67-83BD-44460796D8E4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4FBAE4D1-98F6-DE02-4BB3-BEA4175DCCF1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Sieć z wypełnieniem pełnym">
              <a:extLst>
                <a:ext uri="{FF2B5EF4-FFF2-40B4-BE49-F238E27FC236}">
                  <a16:creationId xmlns:a16="http://schemas.microsoft.com/office/drawing/2014/main" id="{D4403CC7-9901-BF46-A973-60C546290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C2B56B5-8245-33D7-E315-5836F617B60C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843248FF-A73F-BC61-384C-6C0E0FDFF8C9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2F085A46-15F1-0B65-43FB-6D66BB563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41E850F9-A453-5F56-A724-AC0D20076933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769D22F3-59D5-0A19-D47B-E92F06DD0613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88365506-2DDD-3494-F592-6F442E1CA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3E25053C-6D57-4499-04A5-8AED06FA1446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31BB5E76-6D8D-07D0-4B6C-9013E1309A5E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C963E0EB-7AA3-8F9F-0BA6-4E4E31F82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  <p:pic>
        <p:nvPicPr>
          <p:cNvPr id="29698" name="Picture 2" descr="Extended Connectivity Fingerprint ECFP | Chemaxon Docs">
            <a:extLst>
              <a:ext uri="{FF2B5EF4-FFF2-40B4-BE49-F238E27FC236}">
                <a16:creationId xmlns:a16="http://schemas.microsoft.com/office/drawing/2014/main" id="{63FAF928-F1CA-4BB5-84C4-10C1C5239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49" y="1304427"/>
            <a:ext cx="7742523" cy="298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2676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3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H</a:t>
            </a:r>
            <a:r>
              <a:rPr sz="3200">
                <a:solidFill>
                  <a:srgbClr val="000000"/>
                </a:solidFill>
              </a:rPr>
              <a:t>ASHING SUBSTRUCTURES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🔀 Map subgraphs to bit positions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⚙️ Enables fixed-length fingerprints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Different structures may hash identically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50999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Trade-off between size and precision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04BF4D07-BEC4-07E8-C000-CF487A8FA145}"/>
              </a:ext>
            </a:extLst>
          </p:cNvPr>
          <p:cNvSpPr/>
          <p:nvPr/>
        </p:nvSpPr>
        <p:spPr>
          <a:xfrm>
            <a:off x="-29359" y="-339745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78004459-E2E1-8ADF-621E-79BA34ED0220}"/>
              </a:ext>
            </a:extLst>
          </p:cNvPr>
          <p:cNvGrpSpPr/>
          <p:nvPr/>
        </p:nvGrpSpPr>
        <p:grpSpPr>
          <a:xfrm>
            <a:off x="513727" y="2598277"/>
            <a:ext cx="612000" cy="612000"/>
            <a:chOff x="513727" y="2564065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C8276C32-6BA0-8EBC-A93B-06BD20ABF539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Odcisk palca z wypełnieniem pełnym">
              <a:extLst>
                <a:ext uri="{FF2B5EF4-FFF2-40B4-BE49-F238E27FC236}">
                  <a16:creationId xmlns:a16="http://schemas.microsoft.com/office/drawing/2014/main" id="{E9B7A1D4-C0A0-B6B2-C256-2681010FD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7BB2DF4F-3CA2-09D6-B658-B8EFB27D39C3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A1A713E4-ED9E-D446-CFFA-5F9BD9E80328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7C8CC8EC-3C65-FA6B-6A41-14B4C3A1C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154D698A-FE00-6C5F-1177-3199D1352AA2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B1625E14-5001-1B2D-DBB2-1BBB90323D0B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1D898D96-7828-1388-0305-14258DC20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38BBEBF3-A115-BC32-B18B-67957BC9214F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15D7C9CB-36BF-E4EB-34A1-7342C61EA5A3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8C49C73C-9D48-F658-F80E-48BC1AEBC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FAC4B43B-DAFA-0BAB-BED2-4D7647B01BFA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9A3A38CC-DEA7-9591-8286-4F821D48BC7C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Sieć z wypełnieniem pełnym">
              <a:extLst>
                <a:ext uri="{FF2B5EF4-FFF2-40B4-BE49-F238E27FC236}">
                  <a16:creationId xmlns:a16="http://schemas.microsoft.com/office/drawing/2014/main" id="{0B0137AB-06B2-A51E-49C6-45375BDF1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399EEAC8-E3E1-1848-200D-06EA282C81A3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6C66A941-85A2-0F52-1C99-176B4D069E22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C1F2CAA8-2EB3-3BDC-F860-21AAD0F28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207D331D-5581-C703-02BC-9013A45038F7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C95E8109-CC12-62DF-3C5A-DD10BB43863A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B31A0245-65C3-D7D6-810A-7C5A3EFF4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F1E98DDF-146C-57BE-9BA4-89E27E527331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142606B3-855B-C29B-DCFE-11C1832856E3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332F9ECE-5159-6B2B-6707-FDD9D657B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3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C1A798-E506-E3F8-1995-0B83B7796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97665116-B3E2-8F9E-4437-352533103BAF}"/>
              </a:ext>
            </a:extLst>
          </p:cNvPr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H</a:t>
            </a:r>
            <a:r>
              <a:rPr sz="3200">
                <a:solidFill>
                  <a:srgbClr val="000000"/>
                </a:solidFill>
              </a:rPr>
              <a:t>ASHING SUBSTRUCTURES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B3741B76-C331-B04A-9F39-7C2B1C34328D}"/>
              </a:ext>
            </a:extLst>
          </p:cNvPr>
          <p:cNvSpPr/>
          <p:nvPr/>
        </p:nvSpPr>
        <p:spPr>
          <a:xfrm>
            <a:off x="-29359" y="-339745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3B73DF90-A7E4-C99F-1098-4E86A13EE694}"/>
              </a:ext>
            </a:extLst>
          </p:cNvPr>
          <p:cNvGrpSpPr/>
          <p:nvPr/>
        </p:nvGrpSpPr>
        <p:grpSpPr>
          <a:xfrm>
            <a:off x="513727" y="2598277"/>
            <a:ext cx="612000" cy="612000"/>
            <a:chOff x="513727" y="2564065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EE33CF10-4FAE-0251-46F0-BFF88A42380A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Odcisk palca z wypełnieniem pełnym">
              <a:extLst>
                <a:ext uri="{FF2B5EF4-FFF2-40B4-BE49-F238E27FC236}">
                  <a16:creationId xmlns:a16="http://schemas.microsoft.com/office/drawing/2014/main" id="{0E9B628C-63B4-B954-B313-639861DE4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24FA1E62-D4EC-C501-C2F7-2B764E3B0000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EFEE749D-FD24-4686-DE3F-3C58A3BDC4C4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BCC254DB-10EF-35DE-4430-C60A94C0F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DB2BA2F7-4DD1-EE42-64CE-C6B13CCA5558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53456D30-1133-A247-2328-453A63D55265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006DBD7E-0364-6632-BE2B-AB2E0C38E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AC078067-B2D7-BA4D-A0C9-AE9FF2850F7C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4D79726-9AF7-40CC-3360-5B4B6016B427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43BD433C-1F0B-6503-E27B-DD1ECD0A6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4F8B64E8-C5CA-2F66-1DF4-CF730BC154B9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94D3C4B0-BE8C-AC10-1E85-EC1D174C24C7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Sieć z wypełnieniem pełnym">
              <a:extLst>
                <a:ext uri="{FF2B5EF4-FFF2-40B4-BE49-F238E27FC236}">
                  <a16:creationId xmlns:a16="http://schemas.microsoft.com/office/drawing/2014/main" id="{3DA9721B-F0D9-788B-10DC-065BACCB3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5AA06896-3EA7-D7DD-C46D-3661B6D2B724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C7C736E0-3A42-0D20-5563-76EA564DCE93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70588777-42A6-28C6-77E3-7C0765293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D2FA55E6-AE49-895E-CF58-C63B75CAC08B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53D62ADE-FB10-4847-C676-FAE3A7E37DE2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B90972CB-2121-4FC3-A7D9-E0C21944B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8B22D566-1170-3D25-BCEE-C384DA16768A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7A679A7B-5869-A063-76C8-C0F58EF0A6AA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DDD738ED-0474-B5A4-AF93-D79DB5A9D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  <p:pic>
        <p:nvPicPr>
          <p:cNvPr id="30722" name="Picture 2" descr="Extended connectivity fingerprints [10], such as Morgan fingerprints ...">
            <a:extLst>
              <a:ext uri="{FF2B5EF4-FFF2-40B4-BE49-F238E27FC236}">
                <a16:creationId xmlns:a16="http://schemas.microsoft.com/office/drawing/2014/main" id="{6A1A4923-7E87-F535-B385-AE6C59892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532" y="1055887"/>
            <a:ext cx="6670718" cy="327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4883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3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514729" y="182880"/>
            <a:ext cx="502894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F</a:t>
            </a:r>
            <a:r>
              <a:rPr sz="3200" dirty="0">
                <a:solidFill>
                  <a:srgbClr val="000000"/>
                </a:solidFill>
              </a:rPr>
              <a:t>INGERPRINT COLLISIONS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💥 Collisions merge distinct features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📉 Information is irreversibly lost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⚖️ Longer fingerprints reduce collisions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36638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❓ How much loss is acceptable?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EA01F5D8-4D60-1CB4-2107-DD0CBE2B3E20}"/>
              </a:ext>
            </a:extLst>
          </p:cNvPr>
          <p:cNvSpPr/>
          <p:nvPr/>
        </p:nvSpPr>
        <p:spPr>
          <a:xfrm>
            <a:off x="-29359" y="-339745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695AF5F0-7AB3-2B74-D491-8EA1435BFDF8}"/>
              </a:ext>
            </a:extLst>
          </p:cNvPr>
          <p:cNvGrpSpPr/>
          <p:nvPr/>
        </p:nvGrpSpPr>
        <p:grpSpPr>
          <a:xfrm>
            <a:off x="513727" y="2598277"/>
            <a:ext cx="612000" cy="612000"/>
            <a:chOff x="513727" y="2564065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4BEFCA7D-EAD3-55B5-4F29-62A34CC86B6F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Odcisk palca z wypełnieniem pełnym">
              <a:extLst>
                <a:ext uri="{FF2B5EF4-FFF2-40B4-BE49-F238E27FC236}">
                  <a16:creationId xmlns:a16="http://schemas.microsoft.com/office/drawing/2014/main" id="{5255C045-4829-FF5C-31B0-A48880FD8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2F6F75E6-7E44-B2B4-380E-D3900699D6B3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7D3848E8-9A7E-DF62-E715-98A0AB8A6ACE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D8EBB677-211D-EAA8-D165-B3C97DF5C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2A250DFF-BD15-3879-9FCE-06033A4DC454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6643905C-56DA-0DF2-2216-2D3C84779421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23692EDF-0112-C327-EA6B-04159615E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9650FE3D-0897-0242-0608-771B6CEE51D8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0B58549B-D6F2-1840-20F4-62751445D10F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5B2C5C37-7A24-609B-37BF-E3A0B8D9B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5AC04A59-279A-03D6-BF06-954A3D2151AA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AC54EBF9-3279-AC35-42EF-699A8ED16EDD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Sieć z wypełnieniem pełnym">
              <a:extLst>
                <a:ext uri="{FF2B5EF4-FFF2-40B4-BE49-F238E27FC236}">
                  <a16:creationId xmlns:a16="http://schemas.microsoft.com/office/drawing/2014/main" id="{60DB9F49-F556-EF7B-6076-2658D37FA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D25366FB-42B9-A49F-F6BB-3D6CEED8B90F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9B7F40D2-E1B2-8B0F-3E53-BDB554ED991D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C5F00A10-501F-C613-935D-1C04474EF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C56F47A2-4F3E-E07E-4820-734B6C3226F7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8F0558D6-6714-38EF-0446-890E18E273C8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CCEC04F1-DD5A-7392-3550-19294295A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90710DFE-C25A-7109-2DA9-3E98F1174D0E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40BF2F51-1E02-DA17-DDDF-24229EA515C0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3E334F8C-5384-5CC4-8391-D79D3207A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3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3724197" y="182880"/>
            <a:ext cx="2610009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000000"/>
                </a:solidFill>
              </a:rPr>
              <a:t>D</a:t>
            </a:r>
            <a:r>
              <a:rPr sz="3200" dirty="0">
                <a:solidFill>
                  <a:srgbClr val="000000"/>
                </a:solidFill>
              </a:rPr>
              <a:t>R</a:t>
            </a:r>
            <a:r>
              <a:rPr lang="pl-PL" sz="3200" dirty="0">
                <a:solidFill>
                  <a:srgbClr val="000000"/>
                </a:solidFill>
              </a:rPr>
              <a:t>AWBACKS</a:t>
            </a:r>
            <a:endParaRPr sz="3200" dirty="0">
              <a:solidFill>
                <a:srgbClr val="000000"/>
              </a:solidFill>
            </a:endParaRP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📊 </a:t>
            </a:r>
            <a:r>
              <a:rPr lang="pl-PL" dirty="0" err="1"/>
              <a:t>Number</a:t>
            </a:r>
            <a:r>
              <a:rPr lang="pl-PL" dirty="0"/>
              <a:t> of bit set </a:t>
            </a:r>
            <a:r>
              <a:rPr lang="pl-PL" dirty="0" err="1"/>
              <a:t>depends</a:t>
            </a:r>
            <a:r>
              <a:rPr lang="pl-PL" dirty="0"/>
              <a:t> on the </a:t>
            </a:r>
            <a:r>
              <a:rPr lang="pl-PL" dirty="0" err="1"/>
              <a:t>size</a:t>
            </a:r>
            <a:endParaRPr dirty="0"/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📐 </a:t>
            </a:r>
            <a:r>
              <a:rPr lang="pl-PL" dirty="0"/>
              <a:t>”Radius”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misleading</a:t>
            </a:r>
            <a:endParaRPr dirty="0"/>
          </a:p>
        </p:txBody>
      </p:sp>
      <p:sp>
        <p:nvSpPr>
          <p:cNvPr id="5" name="PointBox_2"/>
          <p:cNvSpPr/>
          <p:nvPr/>
        </p:nvSpPr>
        <p:spPr>
          <a:xfrm>
            <a:off x="1371600" y="30168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⚡ </a:t>
            </a:r>
            <a:r>
              <a:rPr lang="pl-PL" dirty="0"/>
              <a:t>Bit </a:t>
            </a:r>
            <a:r>
              <a:rPr lang="pl-PL" dirty="0" err="1"/>
              <a:t>colisions</a:t>
            </a:r>
            <a:r>
              <a:rPr lang="pl-PL" dirty="0"/>
              <a:t> </a:t>
            </a:r>
            <a:endParaRPr dirty="0"/>
          </a:p>
        </p:txBody>
      </p:sp>
      <p:sp>
        <p:nvSpPr>
          <p:cNvPr id="6" name="PointBox_3"/>
          <p:cNvSpPr/>
          <p:nvPr/>
        </p:nvSpPr>
        <p:spPr>
          <a:xfrm>
            <a:off x="1371600" y="3836638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🤖 </a:t>
            </a:r>
            <a:r>
              <a:rPr lang="pl-PL" dirty="0"/>
              <a:t>No </a:t>
            </a:r>
            <a:r>
              <a:rPr lang="pl-PL" dirty="0" err="1"/>
              <a:t>interpretation</a:t>
            </a:r>
            <a:endParaRPr dirty="0"/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63DEF26D-9834-0916-8046-8EF9E42D7BC2}"/>
              </a:ext>
            </a:extLst>
          </p:cNvPr>
          <p:cNvSpPr/>
          <p:nvPr/>
        </p:nvSpPr>
        <p:spPr>
          <a:xfrm>
            <a:off x="-29359" y="-339745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D6688548-24B5-AAA7-7A64-3F59ED8C4434}"/>
              </a:ext>
            </a:extLst>
          </p:cNvPr>
          <p:cNvGrpSpPr/>
          <p:nvPr/>
        </p:nvGrpSpPr>
        <p:grpSpPr>
          <a:xfrm>
            <a:off x="513727" y="2598277"/>
            <a:ext cx="612000" cy="612000"/>
            <a:chOff x="513727" y="2564065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27FE5E63-0B53-4AD0-5971-48AEB94EC212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Odcisk palca z wypełnieniem pełnym">
              <a:extLst>
                <a:ext uri="{FF2B5EF4-FFF2-40B4-BE49-F238E27FC236}">
                  <a16:creationId xmlns:a16="http://schemas.microsoft.com/office/drawing/2014/main" id="{4E772F3A-8D5D-51E1-A364-44FDDE121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23C1160C-4824-6F7A-7987-BEE731BB2547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68836126-6151-1208-C7CC-04432434C711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8615703D-6978-AD5A-A0CC-40535CC79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4F5368D1-193F-96DE-F78C-9D46A2510F3F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838BB7FA-1F73-6320-6383-F61E07D223B3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FFE3148C-292B-12E9-24A5-FD8F5D87D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C9E5355D-623C-28D1-89BB-8B46DD005C9B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ECB58F3F-898F-8793-3E76-9D487EE47E05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85A9E8CB-18F7-08EF-97F1-0B15E6F32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896C094B-0E5D-5A1D-FB25-E5B4016421D9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83F78B86-BA68-5EAC-7B9A-D3F7FFDFE4F6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Sieć z wypełnieniem pełnym">
              <a:extLst>
                <a:ext uri="{FF2B5EF4-FFF2-40B4-BE49-F238E27FC236}">
                  <a16:creationId xmlns:a16="http://schemas.microsoft.com/office/drawing/2014/main" id="{AA2AC3BC-8050-C0A1-C5B7-681222FB6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A6B8AE1E-0949-B38C-4577-D0EF5FC11E99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3B0405F0-8E5F-A129-9ADB-D0B9198709C4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C86286D3-7F1C-2FF6-CC13-B7F0449EF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B2315F7B-83E7-181B-6DD2-EDA3D3D5A71F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6DCE9268-DE90-B992-4906-604A69CBE4F3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399B2469-442E-DDCD-22BC-B440A5496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16CB6429-9AD8-5F9A-B662-E64D7AB62BB2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57F0E59E-1376-8A14-9C74-F65CB3B9D943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5C1E4F45-C0C9-8EDB-6BA0-31B7175EF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3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874057" y="182880"/>
            <a:ext cx="8310288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000000"/>
                </a:solidFill>
              </a:rPr>
              <a:t>L</a:t>
            </a:r>
            <a:r>
              <a:rPr sz="3200" dirty="0">
                <a:solidFill>
                  <a:srgbClr val="000000"/>
                </a:solidFill>
              </a:rPr>
              <a:t>EARN</a:t>
            </a:r>
            <a:r>
              <a:rPr lang="pl-PL" sz="3200" dirty="0">
                <a:solidFill>
                  <a:srgbClr val="000000"/>
                </a:solidFill>
              </a:rPr>
              <a:t>ING</a:t>
            </a:r>
            <a:r>
              <a:rPr sz="3200" dirty="0">
                <a:solidFill>
                  <a:srgbClr val="000000"/>
                </a:solidFill>
              </a:rPr>
              <a:t> MOLECULAR REPRESENTATIONS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🤖 Manual features may miss patterns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📈 Data-driven representations adapt to tasks</a:t>
            </a:r>
          </a:p>
        </p:txBody>
      </p:sp>
      <p:sp>
        <p:nvSpPr>
          <p:cNvPr id="5" name="PointBox_2"/>
          <p:cNvSpPr/>
          <p:nvPr/>
        </p:nvSpPr>
        <p:spPr>
          <a:xfrm>
            <a:off x="1362813" y="30168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Learning replaces feature engineering</a:t>
            </a:r>
          </a:p>
        </p:txBody>
      </p:sp>
      <p:sp>
        <p:nvSpPr>
          <p:cNvPr id="6" name="PointBox_3"/>
          <p:cNvSpPr/>
          <p:nvPr/>
        </p:nvSpPr>
        <p:spPr>
          <a:xfrm>
            <a:off x="1362813" y="38397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Interpretability often decreases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C4290557-20CA-DAE4-837B-418B437C2BCB}"/>
              </a:ext>
            </a:extLst>
          </p:cNvPr>
          <p:cNvSpPr/>
          <p:nvPr/>
        </p:nvSpPr>
        <p:spPr>
          <a:xfrm>
            <a:off x="-29359" y="-339745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8016D06C-6AD0-1554-063D-136C3387F287}"/>
              </a:ext>
            </a:extLst>
          </p:cNvPr>
          <p:cNvGrpSpPr/>
          <p:nvPr/>
        </p:nvGrpSpPr>
        <p:grpSpPr>
          <a:xfrm>
            <a:off x="513727" y="2598277"/>
            <a:ext cx="612000" cy="612000"/>
            <a:chOff x="513727" y="2564065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3ABA982A-6DBE-CE24-1FD8-9C12BDFEE44B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Odcisk palca z wypełnieniem pełnym">
              <a:extLst>
                <a:ext uri="{FF2B5EF4-FFF2-40B4-BE49-F238E27FC236}">
                  <a16:creationId xmlns:a16="http://schemas.microsoft.com/office/drawing/2014/main" id="{3865C7A4-A2EF-0E36-6FD1-15CB251D6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2B3AC021-D9B5-8C75-1B6A-7EC8689DF03F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E2494ABB-1D9A-46AC-E409-A837DAAE0C3C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9C5338BF-B92F-7932-7414-07A9E3B84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4904FB3A-2F5B-7A6C-7F3B-E6E5A6ED7647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582EF8CB-6177-13AC-680C-0BB5F9FA1AFD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1DBA453A-9559-291D-F1D6-CD26AC696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A7BA2695-A4CD-B666-85AA-BE4443886BE9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46F10DB2-96AC-CF19-4269-83FF7E85E512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4081FCDE-207C-C2F2-F038-E314D17B2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3C35728-36E2-73C9-AB61-05867D3D13F2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DBAE056E-CF0D-1585-385B-7B69B7226E1A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Sieć z wypełnieniem pełnym">
              <a:extLst>
                <a:ext uri="{FF2B5EF4-FFF2-40B4-BE49-F238E27FC236}">
                  <a16:creationId xmlns:a16="http://schemas.microsoft.com/office/drawing/2014/main" id="{71320B5B-7845-40E6-1F96-0ECBDDD37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4279A969-2042-2D17-BD88-2A83145B19AE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A1A6FF49-9468-AF4F-37FE-9B8069252EC9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ACF6E83D-E194-469C-B179-337A5BAB8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7FFDD52B-E4BC-8A35-72D8-EAEF0B05BF15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F8E0A932-3224-C47D-02A0-E952409FB1CC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02B09CF4-31F0-D97B-1747-FFBAF9183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89F4A743-1A31-86A1-DE57-AC987FC5144C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0620B8BC-5B4B-0580-E2A9-FE8AC0F68901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9B39F1ED-47D8-96A4-90BD-80B05122B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3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S</a:t>
            </a:r>
            <a:r>
              <a:rPr sz="3200">
                <a:solidFill>
                  <a:srgbClr val="000000"/>
                </a:solidFill>
              </a:rPr>
              <a:t>MILES-BASED TRANSFORMERS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🧵 Treat SMILES as sequences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🤖 Transformers learn contextual embeddings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28039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Sensitive to SMILES canonicalization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50999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📐 Grammar impacts learned representations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643698AB-CDD5-8E49-7DE3-A22080DBB3CD}"/>
              </a:ext>
            </a:extLst>
          </p:cNvPr>
          <p:cNvSpPr/>
          <p:nvPr/>
        </p:nvSpPr>
        <p:spPr>
          <a:xfrm>
            <a:off x="-29359" y="-339745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B6D3C06B-E3ED-653E-33B2-61F608543365}"/>
              </a:ext>
            </a:extLst>
          </p:cNvPr>
          <p:cNvGrpSpPr/>
          <p:nvPr/>
        </p:nvGrpSpPr>
        <p:grpSpPr>
          <a:xfrm>
            <a:off x="513727" y="2598277"/>
            <a:ext cx="612000" cy="612000"/>
            <a:chOff x="513727" y="2564065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D851A2F1-22C1-08C9-6DDB-D48A1DA2E9E7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Odcisk palca z wypełnieniem pełnym">
              <a:extLst>
                <a:ext uri="{FF2B5EF4-FFF2-40B4-BE49-F238E27FC236}">
                  <a16:creationId xmlns:a16="http://schemas.microsoft.com/office/drawing/2014/main" id="{B533BBDE-67B0-8B5D-5EF0-B64F4E65C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1A9FD8A0-A6DC-88A4-EB58-CB0907F0EEBD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1BEBB714-419D-DF44-536E-25C8BA96AC9A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285E9C97-A2DA-5444-8D64-6F6626EBC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9A14F37B-86E1-D364-4FE1-4CAC3C60655F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6847152B-1886-1CBA-DCBA-9C916BB914BF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8ABF2132-84E9-98E5-3BD0-18C32C011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D631746-E4B4-DCA5-D7B0-8F020CA1192F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6525C94D-1BA8-F98F-3A22-38DF5877E8DD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422FF5EC-D83E-8348-3C39-CE4E55775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021E8629-CB82-2701-D967-9239C152B01C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AA7C5F9-4B64-FD76-03CE-1D3B9F42AE38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Sieć z wypełnieniem pełnym">
              <a:extLst>
                <a:ext uri="{FF2B5EF4-FFF2-40B4-BE49-F238E27FC236}">
                  <a16:creationId xmlns:a16="http://schemas.microsoft.com/office/drawing/2014/main" id="{C523351A-F95A-C13D-AFA7-70AD96D32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4CB2FC6-F17E-1A21-3960-68146AB26A51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895A02FD-B74A-99A3-6548-1412FE6FE532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291611B7-70BE-8EDD-0A94-5C411533A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B3BDFAC1-4A50-E9D5-2F3A-501910854ADD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377D6F9B-C757-6D96-790E-6E1A79C0AFE6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DA0F4C99-F6F2-09E8-F585-DB07F5A32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37C958EF-F2B0-BFF1-20A9-1EFEDAB15D4D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0CB077C3-548F-53F2-05F2-8D19AABE8113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106FE80B-37B5-047C-36F2-CF849FD4E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637359" y="182880"/>
            <a:ext cx="478368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000000"/>
                </a:solidFill>
              </a:rPr>
              <a:t>I</a:t>
            </a:r>
            <a:r>
              <a:rPr sz="3200" dirty="0">
                <a:solidFill>
                  <a:srgbClr val="000000"/>
                </a:solidFill>
              </a:rPr>
              <a:t>NFORMATION CARRIERS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91DD1B3B-6ABE-56F7-4FB2-2587BC2C0C7A}"/>
              </a:ext>
            </a:extLst>
          </p:cNvPr>
          <p:cNvSpPr/>
          <p:nvPr/>
        </p:nvSpPr>
        <p:spPr>
          <a:xfrm>
            <a:off x="-29359" y="-590116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26C6B051-B510-9C64-DBC8-B21BC0F22B8F}"/>
              </a:ext>
            </a:extLst>
          </p:cNvPr>
          <p:cNvGrpSpPr/>
          <p:nvPr/>
        </p:nvGrpSpPr>
        <p:grpSpPr>
          <a:xfrm>
            <a:off x="520418" y="92833"/>
            <a:ext cx="612000" cy="612000"/>
            <a:chOff x="596620" y="114605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8D3F9BE1-F40F-15AA-7891-8D665893A998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Wejście z wypełnieniem pełnym">
              <a:extLst>
                <a:ext uri="{FF2B5EF4-FFF2-40B4-BE49-F238E27FC236}">
                  <a16:creationId xmlns:a16="http://schemas.microsoft.com/office/drawing/2014/main" id="{A972DE23-3322-044E-3175-BEC40CE1F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44655038-F140-3635-D7B6-A692743E6348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8F7BBB57-7029-B9F9-4813-782041C4B44C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7E98A4A3-614A-1805-79CF-B3DE7A7CC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D966F907-C833-E9B5-C5A3-BA0679BDF47E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26C21E3E-26CF-2588-E30D-6152DE046515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Linijka z wypełnieniem pełnym">
              <a:extLst>
                <a:ext uri="{FF2B5EF4-FFF2-40B4-BE49-F238E27FC236}">
                  <a16:creationId xmlns:a16="http://schemas.microsoft.com/office/drawing/2014/main" id="{593CED12-2BBB-6400-C810-C4C0BF987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EFE6FF2D-10AE-2F70-EA7F-4FD07EA25D64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B7AA33D8-3613-B922-0902-6F6546FCF8ED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Sieć z wypełnieniem pełnym">
              <a:extLst>
                <a:ext uri="{FF2B5EF4-FFF2-40B4-BE49-F238E27FC236}">
                  <a16:creationId xmlns:a16="http://schemas.microsoft.com/office/drawing/2014/main" id="{0C4397FC-636A-603B-B066-D0E8CD2FC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DAC3677-2E36-62E5-09E5-A342234DC16A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490043EF-CC19-D80B-681D-8D46A5F8EC44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7003E2A5-691B-9B8D-5E6A-EEFD889FA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AD8526C2-144C-C4F4-6A76-61D726F28996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07406AC6-8198-831B-0296-B86A73FD3C8E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dcisk palca z wypełnieniem pełnym">
              <a:extLst>
                <a:ext uri="{FF2B5EF4-FFF2-40B4-BE49-F238E27FC236}">
                  <a16:creationId xmlns:a16="http://schemas.microsoft.com/office/drawing/2014/main" id="{6D0B8D75-3C64-D161-9908-C17A34319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A15C8D42-A6F9-EB5F-B7F1-150748D4D035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04E79BEF-EB27-5B0C-C490-2661970F8608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E0DFCC05-847F-13DA-7556-2FCF3316C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7E691F8B-C641-0639-20AF-56054D337326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4F0D5DFF-EB6F-55D6-A5A2-A07460DCD590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DAE7A575-2C8B-13FD-2FD6-28F3CCDC2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  <p:pic>
        <p:nvPicPr>
          <p:cNvPr id="33" name="Obraz 32" descr="Obraz zawierający tekst, zrzut ekranu, Czcionka&#10;&#10;Zawartość wygenerowana przez AI może być niepoprawna.">
            <a:extLst>
              <a:ext uri="{FF2B5EF4-FFF2-40B4-BE49-F238E27FC236}">
                <a16:creationId xmlns:a16="http://schemas.microsoft.com/office/drawing/2014/main" id="{30B3A991-B42C-0191-2B34-EC97F635EDF9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t="32593" b="15979"/>
          <a:stretch>
            <a:fillRect/>
          </a:stretch>
        </p:blipFill>
        <p:spPr>
          <a:xfrm>
            <a:off x="1284582" y="1011106"/>
            <a:ext cx="7489233" cy="3851606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3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M</a:t>
            </a:r>
            <a:r>
              <a:rPr sz="3200">
                <a:solidFill>
                  <a:srgbClr val="000000"/>
                </a:solidFill>
              </a:rPr>
              <a:t>OLFORMER AND SEQUENCE EMBEDDINGS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📚 Transformer models pretrained on SMILES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00897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🔍 Capture long-range dependencies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23857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📐 Output continuous vector embeddings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6817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🤖 Enable transfer learning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F37F9B42-4DEF-FAAA-0B53-3C2887766972}"/>
              </a:ext>
            </a:extLst>
          </p:cNvPr>
          <p:cNvSpPr/>
          <p:nvPr/>
        </p:nvSpPr>
        <p:spPr>
          <a:xfrm>
            <a:off x="-29359" y="-339745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953A8CF9-412D-F50C-67B7-AFA5F01F265B}"/>
              </a:ext>
            </a:extLst>
          </p:cNvPr>
          <p:cNvGrpSpPr/>
          <p:nvPr/>
        </p:nvGrpSpPr>
        <p:grpSpPr>
          <a:xfrm>
            <a:off x="513727" y="2598277"/>
            <a:ext cx="612000" cy="612000"/>
            <a:chOff x="513727" y="2564065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A9E55987-E1EB-F67C-835F-B619E930ADED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Odcisk palca z wypełnieniem pełnym">
              <a:extLst>
                <a:ext uri="{FF2B5EF4-FFF2-40B4-BE49-F238E27FC236}">
                  <a16:creationId xmlns:a16="http://schemas.microsoft.com/office/drawing/2014/main" id="{904D6D2F-113F-B568-AC20-16330158E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099DCE83-7948-09F4-5671-EAD500227E8B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CE4894D3-5388-91BC-086C-1817F7D2A205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965E4419-90CA-1571-3622-BB05C7AAB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A6B51341-E3AF-13BF-7051-BD8BD3499024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835136DF-017C-9086-09E3-C365735C4AE2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22BA3399-55F9-24A7-B0D9-7F097FA4D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C3B3D8F2-4768-0095-B5C6-CB652F808127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CCB02E84-8922-A2A5-4D22-B09B9F20B813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135C3C8E-81BE-7E65-D500-BDC818283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96EA31FD-2E5D-FF1F-1598-D78B39ABCD02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82066D40-588D-5E99-2708-57914C7B793D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Sieć z wypełnieniem pełnym">
              <a:extLst>
                <a:ext uri="{FF2B5EF4-FFF2-40B4-BE49-F238E27FC236}">
                  <a16:creationId xmlns:a16="http://schemas.microsoft.com/office/drawing/2014/main" id="{C29A9809-8D8F-74AE-839B-75A564990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2F16F72C-6324-8F53-AB93-1FD523D1E2A4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300C1360-9476-0A44-7DCC-D1B5B6F3818D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5D91FDF6-C8B4-2782-8904-0E715A38F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C805D9BC-1102-38D3-688B-55167F84DBF9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DAE51C0D-7237-C80E-D9D0-7705CF8BFDD3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2954BEA6-9D39-A717-414E-CE5CC76B1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12C045D5-AE39-91CD-B5CE-24FAF6B29244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9C9D7FEE-9391-D9FE-16ED-69E13F881000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52F5D9F6-4DA1-3450-1E57-286B9FA6B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3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6ED994-933E-896F-9EAC-3DF344F36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B711CFDF-A1FE-7A0E-C6B0-FC793981A0B0}"/>
              </a:ext>
            </a:extLst>
          </p:cNvPr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M</a:t>
            </a:r>
            <a:r>
              <a:rPr sz="3200" dirty="0">
                <a:solidFill>
                  <a:srgbClr val="000000"/>
                </a:solidFill>
              </a:rPr>
              <a:t>OLFORMER AND SEQUENCE EMBEDDINGS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D4B285EF-21E3-A658-67CE-92AFCD7923BA}"/>
              </a:ext>
            </a:extLst>
          </p:cNvPr>
          <p:cNvSpPr/>
          <p:nvPr/>
        </p:nvSpPr>
        <p:spPr>
          <a:xfrm>
            <a:off x="-29359" y="-339745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9571D344-6D90-25AC-39D1-E465A8C6BD74}"/>
              </a:ext>
            </a:extLst>
          </p:cNvPr>
          <p:cNvGrpSpPr/>
          <p:nvPr/>
        </p:nvGrpSpPr>
        <p:grpSpPr>
          <a:xfrm>
            <a:off x="513727" y="2598277"/>
            <a:ext cx="612000" cy="612000"/>
            <a:chOff x="513727" y="2564065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B707C99C-4D4F-8533-B67C-F6E2032C0541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Odcisk palca z wypełnieniem pełnym">
              <a:extLst>
                <a:ext uri="{FF2B5EF4-FFF2-40B4-BE49-F238E27FC236}">
                  <a16:creationId xmlns:a16="http://schemas.microsoft.com/office/drawing/2014/main" id="{62C62CF3-1312-6EB2-0563-1A4E94F9E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BF617982-1D33-1596-3A60-3EDC56658F96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967A8045-4256-FD74-6D9A-B6110B6E7CB8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01849196-48B2-2B9E-3AFA-2892E90AD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04B31400-2DBF-C598-5AB8-BF477F7268E9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44D463AC-5918-35E2-6F5D-B399D4430FC8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F75BC997-C543-B8DF-B609-ED50AD6C2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3370B2DA-DAFD-8564-F544-3B9279C96A8C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E264211F-7E70-1810-EF53-33298398C27E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7C214EFB-26AF-7FDA-AAF1-0BA64E23C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19136147-62DF-82E0-37B1-826B7304A6C1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9C70749-A366-5711-06B5-4EDB76E5A72C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Sieć z wypełnieniem pełnym">
              <a:extLst>
                <a:ext uri="{FF2B5EF4-FFF2-40B4-BE49-F238E27FC236}">
                  <a16:creationId xmlns:a16="http://schemas.microsoft.com/office/drawing/2014/main" id="{CB861667-4425-5280-72CC-5F10A961E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5CA05DAA-E16B-A726-C7F3-B74EB8588C60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F021924D-3362-A672-82D9-1F1390DCC07B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D8224E76-671F-0967-3763-32F61B9FB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1798B0CE-F733-B672-CA9A-17795AFFC362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DD93A928-BC8D-283D-AB9D-6E4CF2B1D98C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93109F9D-FCA5-1135-2728-CBBDA1BA2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526F02DD-10DA-8D44-6CA1-002A194171E0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FCAD26A6-93FC-0C16-BF05-CDA817B65DA9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E97ED90D-1536-D7E1-5493-17650FF5E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  <p:pic>
        <p:nvPicPr>
          <p:cNvPr id="32770" name="Picture 2" descr="Overview of MoLFormer pipeline The transformer neural network based ...">
            <a:extLst>
              <a:ext uri="{FF2B5EF4-FFF2-40B4-BE49-F238E27FC236}">
                <a16:creationId xmlns:a16="http://schemas.microsoft.com/office/drawing/2014/main" id="{2E7C2C99-261D-2673-CB0E-FFF7CE25F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49" y="1752477"/>
            <a:ext cx="7841127" cy="208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7624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3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M</a:t>
            </a:r>
            <a:r>
              <a:rPr sz="3200">
                <a:solidFill>
                  <a:srgbClr val="000000"/>
                </a:solidFill>
              </a:rPr>
              <a:t>ESSAGE PASSING AND GRAPH EMBEDDINGS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📡 Nodes exchange information with neighbors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1742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🔁 Iterative aggregation updates features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4038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🧮 Produces fixed-length graph embeddings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79475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Captures local and global structure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6198457B-0A35-B36C-07F9-2741599A4E93}"/>
              </a:ext>
            </a:extLst>
          </p:cNvPr>
          <p:cNvSpPr/>
          <p:nvPr/>
        </p:nvSpPr>
        <p:spPr>
          <a:xfrm>
            <a:off x="-29359" y="-339745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78D90311-36C9-25D1-B715-5E6745795777}"/>
              </a:ext>
            </a:extLst>
          </p:cNvPr>
          <p:cNvGrpSpPr/>
          <p:nvPr/>
        </p:nvGrpSpPr>
        <p:grpSpPr>
          <a:xfrm>
            <a:off x="513727" y="2598277"/>
            <a:ext cx="612000" cy="612000"/>
            <a:chOff x="513727" y="2564065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31D401C1-0FB3-4AB8-FE8D-4D9CB2CF7881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Odcisk palca z wypełnieniem pełnym">
              <a:extLst>
                <a:ext uri="{FF2B5EF4-FFF2-40B4-BE49-F238E27FC236}">
                  <a16:creationId xmlns:a16="http://schemas.microsoft.com/office/drawing/2014/main" id="{571B411D-48D0-160A-AE52-606FC4511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04069147-8DF6-F6A5-7E89-949D8144FEC1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400DEDFD-C353-1FF0-5A77-998BA0639358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B4DB82B7-9B59-D0FD-1C2F-C755611E6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2B1623CD-DBA3-A2B3-A1E5-7F9F20B855BB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FE24E07C-3292-D45F-AB3F-93340919AFEF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769CF1CF-B953-89B4-55D3-5E502A76E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C85C078-252F-98E8-446F-FC5AEF01FD3B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271FCB4E-FF50-0C30-9165-E1A2B4AA942A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E44DA28D-5BFF-8984-424B-08FCC8EAF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2C0E077-884D-9B8D-EA09-4F6610ABEC8D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014C49D1-6851-70C2-9876-6FDDB83350C8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Sieć z wypełnieniem pełnym">
              <a:extLst>
                <a:ext uri="{FF2B5EF4-FFF2-40B4-BE49-F238E27FC236}">
                  <a16:creationId xmlns:a16="http://schemas.microsoft.com/office/drawing/2014/main" id="{EB9437AD-615F-B428-F936-E91ED906E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9041BF3E-4B33-B292-109F-BDE9A2BB7E16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C398BCCD-EA02-6AE4-47A4-ADCFE99C56C8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D52BF245-4F04-C9B4-99D4-C72EF46E6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8E4CC4EB-DD87-F5E1-7AD4-B4EC43648C18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52BCDB77-B5AC-553D-E808-E498EFA6B9BD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99CB6051-D780-5B7C-2170-D26EF9F46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D9E94CEA-056B-E0D8-2172-99BF271D62EC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1C636CE3-FBA2-2961-1B3A-A9C4B4B24916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32A7B7BF-815C-AF0A-938B-D8235269E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3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3862054" y="182880"/>
            <a:ext cx="233429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C</a:t>
            </a:r>
            <a:r>
              <a:rPr sz="3200" dirty="0">
                <a:solidFill>
                  <a:srgbClr val="000000"/>
                </a:solidFill>
              </a:rPr>
              <a:t>HEMPROP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08E58E74-DD07-68D8-D1BC-BD6E11925149}"/>
              </a:ext>
            </a:extLst>
          </p:cNvPr>
          <p:cNvSpPr/>
          <p:nvPr/>
        </p:nvSpPr>
        <p:spPr>
          <a:xfrm>
            <a:off x="-29359" y="-339745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A2D5F07D-DC7C-3650-0FC0-BFD04D787FE0}"/>
              </a:ext>
            </a:extLst>
          </p:cNvPr>
          <p:cNvGrpSpPr/>
          <p:nvPr/>
        </p:nvGrpSpPr>
        <p:grpSpPr>
          <a:xfrm>
            <a:off x="513727" y="2598277"/>
            <a:ext cx="612000" cy="612000"/>
            <a:chOff x="513727" y="2564065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B4D0B5E6-E568-F8F3-7AD4-C019AA859C8D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Odcisk palca z wypełnieniem pełnym">
              <a:extLst>
                <a:ext uri="{FF2B5EF4-FFF2-40B4-BE49-F238E27FC236}">
                  <a16:creationId xmlns:a16="http://schemas.microsoft.com/office/drawing/2014/main" id="{6DF0A289-2960-F5BA-C91E-75660629D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B9D1FF10-4950-0A2C-4FCA-7EEEC19D99C3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2B2C6242-6BDA-004C-C427-A4281D592417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64FCF843-DAC8-93C7-895C-1720E443D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B72BCB6B-0863-7B25-2A13-B4CC6A4F5407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EB0040A6-0DA8-D69C-9F97-0D312421CD51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2B37912A-7AA0-FEBE-8459-6E1AE683A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79C38697-CB99-769D-1A8A-A124733EECE0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E11DA588-E39E-8216-7494-2C8417C63CA9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0005EB2E-CC51-8B06-3E65-F3457634E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88077812-6084-C707-9B09-6ECE14F09E23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489A9276-2B91-8774-F621-A7387376EC34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Sieć z wypełnieniem pełnym">
              <a:extLst>
                <a:ext uri="{FF2B5EF4-FFF2-40B4-BE49-F238E27FC236}">
                  <a16:creationId xmlns:a16="http://schemas.microsoft.com/office/drawing/2014/main" id="{65284935-9C13-D029-8DD4-26E925C1F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A4535370-324E-91D8-7DFE-FD37EE3D62FD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4BD0FB16-0041-4319-9DE2-D7C51CD5ADB7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8CA73545-6BF0-26C5-E284-5ED74BBF1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5B8FDBE4-DF1A-EC8A-6096-147D0DC617F4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45174F70-A845-31F6-FFE1-24D0872B2DEE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9602BBF1-D1C7-213F-EDDE-4AE3867C0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36A9A2A0-9846-5CCF-92AB-3BFA28A17354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FD046139-CFEC-860E-8326-FE9535E1E379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778B71AD-A56D-A4BA-C188-D28DC00DB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  <p:pic>
        <p:nvPicPr>
          <p:cNvPr id="31746" name="Picture 2" descr="Overview of the architecture of Chemprop. The message passing update of ...">
            <a:extLst>
              <a:ext uri="{FF2B5EF4-FFF2-40B4-BE49-F238E27FC236}">
                <a16:creationId xmlns:a16="http://schemas.microsoft.com/office/drawing/2014/main" id="{D6763FEC-4253-5536-572B-66469E5B4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718" y="1633514"/>
            <a:ext cx="7692110" cy="251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3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992470-0B8A-8E1F-D572-3C35A79AF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5D07DB26-38F9-4E0A-BB68-AC667AA8E727}"/>
              </a:ext>
            </a:extLst>
          </p:cNvPr>
          <p:cNvSpPr txBox="1"/>
          <p:nvPr/>
        </p:nvSpPr>
        <p:spPr>
          <a:xfrm>
            <a:off x="3862054" y="182880"/>
            <a:ext cx="233429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C</a:t>
            </a:r>
            <a:r>
              <a:rPr sz="3200" dirty="0">
                <a:solidFill>
                  <a:srgbClr val="000000"/>
                </a:solidFill>
              </a:rPr>
              <a:t>HEMPROP</a:t>
            </a:r>
          </a:p>
        </p:txBody>
      </p:sp>
      <p:sp>
        <p:nvSpPr>
          <p:cNvPr id="3" name="PointBox_0">
            <a:extLst>
              <a:ext uri="{FF2B5EF4-FFF2-40B4-BE49-F238E27FC236}">
                <a16:creationId xmlns:a16="http://schemas.microsoft.com/office/drawing/2014/main" id="{C7716D7B-F1FF-33E3-1009-71965D1F2CA0}"/>
              </a:ext>
            </a:extLst>
          </p:cNvPr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🧪 Uses message-passing neural networks</a:t>
            </a:r>
          </a:p>
        </p:txBody>
      </p:sp>
      <p:sp>
        <p:nvSpPr>
          <p:cNvPr id="4" name="PointBox_1">
            <a:extLst>
              <a:ext uri="{FF2B5EF4-FFF2-40B4-BE49-F238E27FC236}">
                <a16:creationId xmlns:a16="http://schemas.microsoft.com/office/drawing/2014/main" id="{5C1A381F-FD96-BC0B-D146-32EAB4F07F2A}"/>
              </a:ext>
            </a:extLst>
          </p:cNvPr>
          <p:cNvSpPr/>
          <p:nvPr/>
        </p:nvSpPr>
        <p:spPr>
          <a:xfrm>
            <a:off x="1371600" y="219456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📊 Predicts biological and chemical properties</a:t>
            </a:r>
          </a:p>
        </p:txBody>
      </p:sp>
      <p:sp>
        <p:nvSpPr>
          <p:cNvPr id="5" name="PointBox_2">
            <a:extLst>
              <a:ext uri="{FF2B5EF4-FFF2-40B4-BE49-F238E27FC236}">
                <a16:creationId xmlns:a16="http://schemas.microsoft.com/office/drawing/2014/main" id="{4DC6DABE-1CEA-AD43-9ADA-3605CD0EE7F7}"/>
              </a:ext>
            </a:extLst>
          </p:cNvPr>
          <p:cNvSpPr/>
          <p:nvPr/>
        </p:nvSpPr>
        <p:spPr>
          <a:xfrm>
            <a:off x="1371600" y="3028039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🔗 Operates directly on molecular graphs</a:t>
            </a:r>
          </a:p>
        </p:txBody>
      </p:sp>
      <p:sp>
        <p:nvSpPr>
          <p:cNvPr id="6" name="PointBox_3">
            <a:extLst>
              <a:ext uri="{FF2B5EF4-FFF2-40B4-BE49-F238E27FC236}">
                <a16:creationId xmlns:a16="http://schemas.microsoft.com/office/drawing/2014/main" id="{6C1B50F3-5BD8-6941-201E-4B1B06AB7AD3}"/>
              </a:ext>
            </a:extLst>
          </p:cNvPr>
          <p:cNvSpPr/>
          <p:nvPr/>
        </p:nvSpPr>
        <p:spPr>
          <a:xfrm>
            <a:off x="1371600" y="3850999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Widely used in cheminformatics research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8F8FDAC2-955A-9526-C5FB-C056C6202091}"/>
              </a:ext>
            </a:extLst>
          </p:cNvPr>
          <p:cNvSpPr/>
          <p:nvPr/>
        </p:nvSpPr>
        <p:spPr>
          <a:xfrm>
            <a:off x="-29359" y="-339745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94B4F8FC-DAF7-206B-088B-AB7C57E02D47}"/>
              </a:ext>
            </a:extLst>
          </p:cNvPr>
          <p:cNvGrpSpPr/>
          <p:nvPr/>
        </p:nvGrpSpPr>
        <p:grpSpPr>
          <a:xfrm>
            <a:off x="513727" y="2598277"/>
            <a:ext cx="612000" cy="612000"/>
            <a:chOff x="513727" y="2564065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3C2C17A6-B16E-FE49-8F51-9D0965CB3520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Odcisk palca z wypełnieniem pełnym">
              <a:extLst>
                <a:ext uri="{FF2B5EF4-FFF2-40B4-BE49-F238E27FC236}">
                  <a16:creationId xmlns:a16="http://schemas.microsoft.com/office/drawing/2014/main" id="{ABCEDDBE-BEFF-68A0-31C5-AA3CB4CA8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312B76D7-8C02-D7E9-F54D-C6A1E5EE4631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5A1E941B-E736-1E4A-D3C0-68E0E91BDE34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776DFCC3-354A-C810-6D2E-5DFFA896F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209AD466-6C96-D662-2D88-74A422AF82ED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BA4F0346-2149-349F-CDDC-5899806F5BC7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A784B3B8-5F0C-12E6-59BA-5109A9B92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BB5866ED-4B67-6835-F9D5-EF0D31F9E488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08116C4D-F972-3C5D-93D8-C51385875E9D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8D06B74D-39DC-1802-45B6-EE3711A30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548A52EA-2559-1B40-C436-41B6AB873519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A0360C70-EC44-E9B3-102D-9FB0006A6A91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Sieć z wypełnieniem pełnym">
              <a:extLst>
                <a:ext uri="{FF2B5EF4-FFF2-40B4-BE49-F238E27FC236}">
                  <a16:creationId xmlns:a16="http://schemas.microsoft.com/office/drawing/2014/main" id="{D6CDB18B-12BC-5557-E725-3790924BE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7D3E9D67-9B3E-1C67-B4F9-E8954B44D80B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BC129F49-3E3A-70C5-785C-84DC5B48F198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83E7F181-67A7-3F9F-7B70-AA904A878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FE503FA0-ADFF-4421-D78F-ABB80D484F1F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DAD5CC85-AE49-4AAA-4AE4-71059FF10F36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A4A73A25-04E7-1FA4-AD7D-6F598BAEF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C1F616D4-CB7B-E21E-1BCE-B3F826D70B0D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14E24790-C936-0E3A-2BE2-A497CC482BBB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2F8CE1A8-F06E-E3E5-0EB6-B9403E82C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01074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3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488006" y="182880"/>
            <a:ext cx="7082388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W</a:t>
            </a:r>
            <a:r>
              <a:rPr sz="3200" dirty="0">
                <a:solidFill>
                  <a:srgbClr val="000000"/>
                </a:solidFill>
              </a:rPr>
              <a:t>HAT DO EMBEDDINGS REPRESENT?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❓ Learned similarity replaces chemical intuition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05185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Embeddings encode task-specific patterns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3877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Geometry in latent space is abstract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6173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📊 Interpretation remains challenging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2AF9F169-ED62-241F-E3CE-D7741858A914}"/>
              </a:ext>
            </a:extLst>
          </p:cNvPr>
          <p:cNvSpPr/>
          <p:nvPr/>
        </p:nvSpPr>
        <p:spPr>
          <a:xfrm>
            <a:off x="-29359" y="-339745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0EA72501-D40F-2E51-1513-0462D83DC0B1}"/>
              </a:ext>
            </a:extLst>
          </p:cNvPr>
          <p:cNvGrpSpPr/>
          <p:nvPr/>
        </p:nvGrpSpPr>
        <p:grpSpPr>
          <a:xfrm>
            <a:off x="513727" y="2598277"/>
            <a:ext cx="612000" cy="612000"/>
            <a:chOff x="513727" y="2564065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B8BF1B0F-F117-F19A-F4C2-803C630DBF03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Odcisk palca z wypełnieniem pełnym">
              <a:extLst>
                <a:ext uri="{FF2B5EF4-FFF2-40B4-BE49-F238E27FC236}">
                  <a16:creationId xmlns:a16="http://schemas.microsoft.com/office/drawing/2014/main" id="{8387478A-0034-213C-FA39-B6D3B1650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E6518BF7-F204-8A8F-2CF2-AB10ECD4BDC8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FABF4221-BB89-DC4E-B565-59E1775023A0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100211EE-A50E-EFEE-44EB-49ED33446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F8BB072A-E95F-3856-1785-3D888F0C4458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0933F3C7-A2EB-2211-1C54-C4F76C7F2653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B63B578A-81A3-0E7F-6A8B-535E33FC3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3068E7A3-45A1-11AC-BEBC-E14E7E026E39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256C73E9-8FEF-F808-921F-AEF99E2238CF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5A1C53A9-C907-96AB-7BB2-50592C2AF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DBF03C39-8A73-3F43-572A-D5C607AE6775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3DC45E8-9154-AA7A-799B-B522EBC03129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Sieć z wypełnieniem pełnym">
              <a:extLst>
                <a:ext uri="{FF2B5EF4-FFF2-40B4-BE49-F238E27FC236}">
                  <a16:creationId xmlns:a16="http://schemas.microsoft.com/office/drawing/2014/main" id="{B8671B4D-A953-FABC-12F3-648919CA4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199169A8-A430-0233-3C28-F47893CE2B92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E000C1BC-912D-C98F-C030-9038E516A8EF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52557853-13AB-7935-3CE1-CEAAE46A7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DCAE2243-9FE2-C120-BC84-1A76468FD3D9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DDBEA295-7110-B094-96B4-57A250FBBC01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A9C3810F-D1F9-A5B1-D8CF-89A123E2B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860D2C25-3AFA-6A6A-F611-8C0D019C3348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123106DC-6841-3D46-2DAC-09ABEE288537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713E1ACE-48FE-35FA-3385-B63C3C608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C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613316" y="182880"/>
            <a:ext cx="483177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000000"/>
                </a:solidFill>
              </a:rPr>
              <a:t>M</a:t>
            </a:r>
            <a:r>
              <a:rPr lang="pl-PL" sz="3200" dirty="0">
                <a:solidFill>
                  <a:srgbClr val="000000"/>
                </a:solidFill>
              </a:rPr>
              <a:t>OLECULAR</a:t>
            </a:r>
            <a:r>
              <a:rPr sz="3200" dirty="0">
                <a:solidFill>
                  <a:srgbClr val="000000"/>
                </a:solidFill>
              </a:rPr>
              <a:t> SIMILARITY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🔍 Used for virtual screening and clustering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05079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🧩 Predicts properties by analogy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28039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Basis for QSAR and ML models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50999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Assumes structure-function correlation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F5296613-2578-BA17-0F04-C5A66DE0A89E}"/>
              </a:ext>
            </a:extLst>
          </p:cNvPr>
          <p:cNvSpPr/>
          <p:nvPr/>
        </p:nvSpPr>
        <p:spPr>
          <a:xfrm>
            <a:off x="-29359" y="-2766081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26" name="Grupa 25">
            <a:extLst>
              <a:ext uri="{FF2B5EF4-FFF2-40B4-BE49-F238E27FC236}">
                <a16:creationId xmlns:a16="http://schemas.microsoft.com/office/drawing/2014/main" id="{EE20B75B-8BB2-3A7E-3B29-50924C9FE638}"/>
              </a:ext>
            </a:extLst>
          </p:cNvPr>
          <p:cNvGrpSpPr/>
          <p:nvPr/>
        </p:nvGrpSpPr>
        <p:grpSpPr>
          <a:xfrm>
            <a:off x="506077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6D2C2CEB-5FF0-7654-E1D4-71DF2D0CC6AC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DCBCB08E-DD6A-0D62-6154-C592D098D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32" name="Grupa 31">
            <a:extLst>
              <a:ext uri="{FF2B5EF4-FFF2-40B4-BE49-F238E27FC236}">
                <a16:creationId xmlns:a16="http://schemas.microsoft.com/office/drawing/2014/main" id="{48946E3C-5EEA-5BF5-7ACE-D5A0046A08C4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4C77581C-70BA-8C65-CA4A-C6FDF39D657D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4" name="Grafika 33" descr="Wyjście z wypełnieniem pełnym">
              <a:extLst>
                <a:ext uri="{FF2B5EF4-FFF2-40B4-BE49-F238E27FC236}">
                  <a16:creationId xmlns:a16="http://schemas.microsoft.com/office/drawing/2014/main" id="{862BD7F8-0913-228F-1026-E6B49A466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35" name="Grupa 34">
            <a:extLst>
              <a:ext uri="{FF2B5EF4-FFF2-40B4-BE49-F238E27FC236}">
                <a16:creationId xmlns:a16="http://schemas.microsoft.com/office/drawing/2014/main" id="{0008EA22-DAA4-1072-88FD-E8CC0C52DE82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C670FAA7-C38E-797D-5938-303C2CED1DB2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7" name="Grafika 36" descr="Wejście z wypełnieniem pełnym">
              <a:extLst>
                <a:ext uri="{FF2B5EF4-FFF2-40B4-BE49-F238E27FC236}">
                  <a16:creationId xmlns:a16="http://schemas.microsoft.com/office/drawing/2014/main" id="{CC514530-375D-F0AF-DDD3-386BFE30D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171BF29D-66C4-3577-DB9C-D3CF1307CDCB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863D8972-D334-F1DF-CDA7-93C500C6D663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0" name="Grafika 39" descr="Linijka z wypełnieniem pełnym">
              <a:extLst>
                <a:ext uri="{FF2B5EF4-FFF2-40B4-BE49-F238E27FC236}">
                  <a16:creationId xmlns:a16="http://schemas.microsoft.com/office/drawing/2014/main" id="{2383D9BB-54D7-D41C-1177-9F83CA573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A5929F36-D83B-88DF-35AE-B6B5E6347040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2AA18A3D-8033-7A93-C39D-9D347DF22E0A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3" name="Grafika 42" descr="Sieć z wypełnieniem pełnym">
              <a:extLst>
                <a:ext uri="{FF2B5EF4-FFF2-40B4-BE49-F238E27FC236}">
                  <a16:creationId xmlns:a16="http://schemas.microsoft.com/office/drawing/2014/main" id="{D65692CC-F633-CEE0-F787-A740BEDBE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85EAD5E8-D2EB-D049-9746-FC672C50A7A6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07EDE147-2919-37FC-91D5-E490EA925C3B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6" name="Grafika 45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5CCBE333-2D17-07EE-996B-124B8DA72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45AB33B3-3B05-6E10-DF99-3CC0D2C16D1F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477CD69F-FB4B-B24D-431E-021C368A5781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Odcisk palca z wypełnieniem pełnym">
              <a:extLst>
                <a:ext uri="{FF2B5EF4-FFF2-40B4-BE49-F238E27FC236}">
                  <a16:creationId xmlns:a16="http://schemas.microsoft.com/office/drawing/2014/main" id="{E70FA7E0-F20C-2EBF-0C4C-0DC9C84E8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C415FC9F-33E9-2FB8-6051-522A64A3C513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F8EFC5F2-FB32-5775-84D2-B127EF7CC29E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5" name="Grafika 54" descr="Baza danych z wypełnieniem pełnym">
              <a:extLst>
                <a:ext uri="{FF2B5EF4-FFF2-40B4-BE49-F238E27FC236}">
                  <a16:creationId xmlns:a16="http://schemas.microsoft.com/office/drawing/2014/main" id="{D81CCEB6-47F6-91CE-B0A8-7CC2D1C2D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C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S</a:t>
            </a:r>
            <a:r>
              <a:rPr sz="3200">
                <a:solidFill>
                  <a:srgbClr val="000000"/>
                </a:solidFill>
              </a:rPr>
              <a:t>IMILARITY DEPENDS ON REPRESENTATION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🧮 Fingerprints, embeddings, or SMILES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06109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⚡ Different encodings yield different distances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52649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Choice of representation biases results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99189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❓ Which similarity is meaningful for the task?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49D15C8C-0595-0B9C-445A-BE691C85752F}"/>
              </a:ext>
            </a:extLst>
          </p:cNvPr>
          <p:cNvSpPr/>
          <p:nvPr/>
        </p:nvSpPr>
        <p:spPr>
          <a:xfrm>
            <a:off x="-29359" y="-2766081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E4628E71-4308-0B45-24F7-7D0514A87043}"/>
              </a:ext>
            </a:extLst>
          </p:cNvPr>
          <p:cNvGrpSpPr/>
          <p:nvPr/>
        </p:nvGrpSpPr>
        <p:grpSpPr>
          <a:xfrm>
            <a:off x="506077" y="3224638"/>
            <a:ext cx="612000" cy="612000"/>
            <a:chOff x="506077" y="317643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23E5A564-2EB0-0D74-080C-DB71E5B62D5F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Yin i yang z wypełnieniem pełnym">
              <a:extLst>
                <a:ext uri="{FF2B5EF4-FFF2-40B4-BE49-F238E27FC236}">
                  <a16:creationId xmlns:a16="http://schemas.microsoft.com/office/drawing/2014/main" id="{C52CF393-7A3E-137F-94B4-4A51D389B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2A14317F-5B9A-6198-5329-A5FC504A7A7E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93C9C984-4B74-F2B4-12E9-C18E3F1A939D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327569DE-F3E5-89B6-5A98-5F340E5E8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A649EBD4-5011-06FA-29B8-0334F92DE6D0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70C4989D-6483-F0C5-55AC-1DEB910035B9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2403CBC4-4E60-BD79-4A5D-17BA30C43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57B2585-4B03-A5B5-CC46-F18CDF6FD648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CE46202C-6AA2-CF30-D620-0077B7DE8210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DBE8FA14-A83E-DD4D-5E18-6ABF81ECA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24948136-3378-25C6-9E94-A33904213769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232588F9-16DE-F1F7-1ABE-330BF3A0FFFC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Sieć z wypełnieniem pełnym">
              <a:extLst>
                <a:ext uri="{FF2B5EF4-FFF2-40B4-BE49-F238E27FC236}">
                  <a16:creationId xmlns:a16="http://schemas.microsoft.com/office/drawing/2014/main" id="{CD721848-C9A3-4071-CD30-0AF2F5F71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8C8527E-6378-8415-6BF3-BEFDD601BC9C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586C067B-3409-4AC5-D5DF-F3287390362B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5789E3C5-E9F4-71A7-BA42-2B0149439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6BDC08DA-F639-056F-D439-3E364C93F071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B080E19F-C798-F200-3D54-B1E853E121C0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Odcisk palca z wypełnieniem pełnym">
              <a:extLst>
                <a:ext uri="{FF2B5EF4-FFF2-40B4-BE49-F238E27FC236}">
                  <a16:creationId xmlns:a16="http://schemas.microsoft.com/office/drawing/2014/main" id="{0D01983D-7AD6-01D6-C89C-0887751A7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1106C284-A19F-9AA8-77D7-3C923CF704BC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936221C1-B236-7B5A-EC70-1532EE335BBB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C3135BFA-5659-2812-8BDC-A4D315DD5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C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T</a:t>
            </a:r>
            <a:r>
              <a:rPr sz="3200">
                <a:solidFill>
                  <a:srgbClr val="000000"/>
                </a:solidFill>
              </a:rPr>
              <a:t>ANIMOTO SIMILARITY FOR FINGERPRINTS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➗ Ratio of shared features to union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🔗 Common metric for binary fingerprints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⚡ Fast to compute using bit operations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❗ Sensitive to sparse fingerprints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0263ED13-63B2-DA15-9EA6-A3A6597EB37B}"/>
              </a:ext>
            </a:extLst>
          </p:cNvPr>
          <p:cNvSpPr/>
          <p:nvPr/>
        </p:nvSpPr>
        <p:spPr>
          <a:xfrm>
            <a:off x="-29359" y="-2766081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DD02C73F-4BB0-2DAA-EDFF-E620AD038DB6}"/>
              </a:ext>
            </a:extLst>
          </p:cNvPr>
          <p:cNvGrpSpPr/>
          <p:nvPr/>
        </p:nvGrpSpPr>
        <p:grpSpPr>
          <a:xfrm>
            <a:off x="506077" y="3224638"/>
            <a:ext cx="612000" cy="612000"/>
            <a:chOff x="506077" y="317643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8EC9FAC3-FF90-8910-BAEA-D9994CD9A062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Yin i yang z wypełnieniem pełnym">
              <a:extLst>
                <a:ext uri="{FF2B5EF4-FFF2-40B4-BE49-F238E27FC236}">
                  <a16:creationId xmlns:a16="http://schemas.microsoft.com/office/drawing/2014/main" id="{BC7471B8-2FC0-AB08-F6CC-FA9EFA448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2A0133A4-2FB9-A193-FFC7-581AE141F28C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768AC976-AADE-3094-A690-1E31A82004F3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67293652-97F5-0565-018C-48D7AD14A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083B99B3-1101-68BA-EE7A-33CB9D7E2F57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C9744593-53B3-4569-3F0D-04ABCA70C330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6D434EE4-84FA-7434-C78A-9EF158F9B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2383701E-52EE-3059-97B9-FA62D63083BC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15FC81D9-E203-1C83-3BC4-9ED994F2EF1C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28BBDC65-0B77-0C46-9CA8-C43754EE8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82D91298-ED28-3561-7EF7-A73F8B355660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809B2DDD-A342-E697-3EA4-4E61A06E7B15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Sieć z wypełnieniem pełnym">
              <a:extLst>
                <a:ext uri="{FF2B5EF4-FFF2-40B4-BE49-F238E27FC236}">
                  <a16:creationId xmlns:a16="http://schemas.microsoft.com/office/drawing/2014/main" id="{AE351C5B-4027-494B-D35C-AC45C2C03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DBD98A32-176B-0184-0DBD-62727FC363AC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E18BF843-D7C9-4BB4-C3BC-FAB47902A151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5D0F5A5A-C32B-7DB2-2B02-89A5755BE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D19A8C44-6777-346F-B76F-3EAE5F072528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71B10CFE-C358-29AE-40D7-3542BC1F4F2D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Odcisk palca z wypełnieniem pełnym">
              <a:extLst>
                <a:ext uri="{FF2B5EF4-FFF2-40B4-BE49-F238E27FC236}">
                  <a16:creationId xmlns:a16="http://schemas.microsoft.com/office/drawing/2014/main" id="{1E6664B3-2DD7-A44F-B87F-2C21C1644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4AF8C31D-B68D-5523-A97E-97FF205CBA85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681804FE-0682-B2BC-3607-39FA852110F7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5D29C100-FCC0-A15F-0D23-A416B7EC4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CC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14F135-01A5-ED4B-92B4-450DBA7AD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73D0C965-3395-7C29-6102-DBC5236054F0}"/>
              </a:ext>
            </a:extLst>
          </p:cNvPr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T</a:t>
            </a:r>
            <a:r>
              <a:rPr sz="3200">
                <a:solidFill>
                  <a:srgbClr val="000000"/>
                </a:solidFill>
              </a:rPr>
              <a:t>ANIMOTO SIMILARITY FOR FINGERPRINTS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C8EEE0CF-4419-1DC1-1874-811FE0DF5E52}"/>
              </a:ext>
            </a:extLst>
          </p:cNvPr>
          <p:cNvSpPr/>
          <p:nvPr/>
        </p:nvSpPr>
        <p:spPr>
          <a:xfrm>
            <a:off x="-29359" y="-2766081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FC370415-A269-0CCF-511E-1D866152A77D}"/>
              </a:ext>
            </a:extLst>
          </p:cNvPr>
          <p:cNvGrpSpPr/>
          <p:nvPr/>
        </p:nvGrpSpPr>
        <p:grpSpPr>
          <a:xfrm>
            <a:off x="506077" y="3224638"/>
            <a:ext cx="612000" cy="612000"/>
            <a:chOff x="506077" y="317643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D9630E65-A765-C871-7B3C-A7D93F57B230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Yin i yang z wypełnieniem pełnym">
              <a:extLst>
                <a:ext uri="{FF2B5EF4-FFF2-40B4-BE49-F238E27FC236}">
                  <a16:creationId xmlns:a16="http://schemas.microsoft.com/office/drawing/2014/main" id="{7C34F749-934B-6A50-13A8-EA0BF3642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9EF3A41C-8B25-AA92-DE7B-BE06F90E0570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64045DC4-D024-684A-B50D-1F3CD55982EF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B5132D3D-99AD-943D-0F6F-3F31FA090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F9F6E198-FB0C-5F7D-498A-072386B86543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72EF678B-F853-5324-F2DC-8F4FD6714278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E1EA030C-4E8B-AE5C-13CF-CC2861A09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E01BC3B-1121-BD88-BC49-D14A3F83F7E4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F0CBB333-E637-81CE-9E53-3F8D7CF2DBB0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F04E5AA3-73B5-51A0-795F-E16783406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FB674F9E-8CD8-7102-2EE4-AA3C859C0C38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0E4BFE4C-6DED-6000-3706-21AB2F4BDEF9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Sieć z wypełnieniem pełnym">
              <a:extLst>
                <a:ext uri="{FF2B5EF4-FFF2-40B4-BE49-F238E27FC236}">
                  <a16:creationId xmlns:a16="http://schemas.microsoft.com/office/drawing/2014/main" id="{38AA3B15-F9EA-7BA7-5015-11440DEFD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91B1FB83-8EEB-0A28-4078-770364F613BA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BE70D11B-B5A0-5E4B-605F-D69DEA543C83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4968E9B0-F656-2385-45C7-6D0A2D70A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B08DAB4D-EA87-FA50-58D5-BE6005F79823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A94F11E1-27F0-E64C-3C13-F1E53C9556DF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Odcisk palca z wypełnieniem pełnym">
              <a:extLst>
                <a:ext uri="{FF2B5EF4-FFF2-40B4-BE49-F238E27FC236}">
                  <a16:creationId xmlns:a16="http://schemas.microsoft.com/office/drawing/2014/main" id="{EADB6B73-B6E3-DC05-358B-B39C8D04B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81CFC979-FAC0-5F58-1E46-B1D0B6B96E81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38140D9C-A620-0335-39D5-C9DA81578185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CB0CBCFB-FF79-6507-30F3-41E9F71D4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  <p:pic>
        <p:nvPicPr>
          <p:cNvPr id="33794" name="Picture 2" descr="Molecular Similarity - Drug Design Org">
            <a:extLst>
              <a:ext uri="{FF2B5EF4-FFF2-40B4-BE49-F238E27FC236}">
                <a16:creationId xmlns:a16="http://schemas.microsoft.com/office/drawing/2014/main" id="{2B96AE3B-FA50-9C30-E4EE-610CA0D83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682" y="1034427"/>
            <a:ext cx="4565885" cy="370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622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980127" y="182880"/>
            <a:ext cx="6098143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W</a:t>
            </a:r>
            <a:r>
              <a:rPr sz="3200" dirty="0">
                <a:solidFill>
                  <a:srgbClr val="000000"/>
                </a:solidFill>
              </a:rPr>
              <a:t>HY CARE ABOUT MOLECULES</a:t>
            </a:r>
            <a:r>
              <a:rPr lang="pl-PL" sz="3200" dirty="0">
                <a:solidFill>
                  <a:srgbClr val="000000"/>
                </a:solidFill>
              </a:rPr>
              <a:t>?</a:t>
            </a:r>
            <a:endParaRPr sz="3200" dirty="0">
              <a:solidFill>
                <a:srgbClr val="000000"/>
              </a:solidFill>
            </a:endParaRP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694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📊 Molecules generate massive</a:t>
            </a:r>
            <a:r>
              <a:rPr lang="pl-PL" dirty="0"/>
              <a:t> </a:t>
            </a:r>
            <a:r>
              <a:rPr dirty="0"/>
              <a:t>datasets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56199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🧮 Core problems involve graphs, strings, and vectors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44919"/>
            <a:ext cx="7315200" cy="694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🤖 Central to machine learning in life sciences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4087181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🌍 High impact in medicine and industry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56469A1E-275A-D8F6-5018-9A48A6993F6A}"/>
              </a:ext>
            </a:extLst>
          </p:cNvPr>
          <p:cNvSpPr/>
          <p:nvPr/>
        </p:nvSpPr>
        <p:spPr>
          <a:xfrm>
            <a:off x="-29359" y="-590116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55B123DE-A8BA-E00A-0167-66EAD41D0599}"/>
              </a:ext>
            </a:extLst>
          </p:cNvPr>
          <p:cNvGrpSpPr/>
          <p:nvPr/>
        </p:nvGrpSpPr>
        <p:grpSpPr>
          <a:xfrm>
            <a:off x="520418" y="92833"/>
            <a:ext cx="612000" cy="612000"/>
            <a:chOff x="596620" y="114605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8B35F5D7-EDA4-B1D0-EB28-31F1A5C96A98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Wejście z wypełnieniem pełnym">
              <a:extLst>
                <a:ext uri="{FF2B5EF4-FFF2-40B4-BE49-F238E27FC236}">
                  <a16:creationId xmlns:a16="http://schemas.microsoft.com/office/drawing/2014/main" id="{78B72680-A7F4-AF0D-50F5-234C77B86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5AD3F683-DADA-7677-28B0-CDC72C3C0FB4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51C12D0A-FAEE-8687-213A-42183320A6AE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16B5965C-B608-6305-9442-3F307D7F6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8CD0AC1B-DAC0-CBC1-C735-643250805DCE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C4778932-7476-9837-48D9-1CCD501064C9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Linijka z wypełnieniem pełnym">
              <a:extLst>
                <a:ext uri="{FF2B5EF4-FFF2-40B4-BE49-F238E27FC236}">
                  <a16:creationId xmlns:a16="http://schemas.microsoft.com/office/drawing/2014/main" id="{7D036A32-0288-9C13-7644-A9C7B3144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631787A-ED0D-9FDD-5ADB-CB2E2BE085F9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7E691C21-DA03-A372-4FDD-10E0471BB1BB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Sieć z wypełnieniem pełnym">
              <a:extLst>
                <a:ext uri="{FF2B5EF4-FFF2-40B4-BE49-F238E27FC236}">
                  <a16:creationId xmlns:a16="http://schemas.microsoft.com/office/drawing/2014/main" id="{E340DAE2-45CD-1676-7DEF-0639DC9DC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BDA9B50E-65B8-2EE7-561A-6DFF76F4B3D0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CA23FA7-694A-5C04-7EEE-24F44C223F57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129B6DCB-2985-48E2-71D6-035D86D2F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863F39C6-D3EC-3581-4F90-91B31F662AF2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4798EF39-00BE-2E95-D222-5D9A4B718D92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dcisk palca z wypełnieniem pełnym">
              <a:extLst>
                <a:ext uri="{FF2B5EF4-FFF2-40B4-BE49-F238E27FC236}">
                  <a16:creationId xmlns:a16="http://schemas.microsoft.com/office/drawing/2014/main" id="{617D31FF-F907-F2EA-4723-CB1AFE908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CA8404D0-A8D2-291F-7F05-9649A9DAAA2D}"/>
              </a:ext>
            </a:extLst>
          </p:cNvPr>
          <p:cNvGrpSpPr/>
          <p:nvPr/>
        </p:nvGrpSpPr>
        <p:grpSpPr>
          <a:xfrm>
            <a:off x="16054" y="3224638"/>
            <a:ext cx="612000" cy="612000"/>
            <a:chOff x="506077" y="3176430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CDF5BA38-C742-6CF2-CF69-D5D2711EBE19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Yin i yang z wypełnieniem pełnym">
              <a:extLst>
                <a:ext uri="{FF2B5EF4-FFF2-40B4-BE49-F238E27FC236}">
                  <a16:creationId xmlns:a16="http://schemas.microsoft.com/office/drawing/2014/main" id="{59EDAF97-A853-D3DD-7311-3401C0011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822489A6-718A-DB15-95C6-AD84E2F05235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65DBFC5E-FE84-00B0-FA40-B50662DBA537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0BDFA825-8560-7C2B-D7A4-6083A6052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CC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14E93A-575D-AF96-DEEE-3B56243BD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D98EC0D3-C7E3-F3F8-AB2E-F233BD7FF3B7}"/>
              </a:ext>
            </a:extLst>
          </p:cNvPr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T</a:t>
            </a:r>
            <a:r>
              <a:rPr sz="3200">
                <a:solidFill>
                  <a:srgbClr val="000000"/>
                </a:solidFill>
              </a:rPr>
              <a:t>ANIMOTO SIMILARITY FOR FINGERPRINTS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8C79EEF2-2027-3925-57FF-9F210493BBCA}"/>
              </a:ext>
            </a:extLst>
          </p:cNvPr>
          <p:cNvSpPr/>
          <p:nvPr/>
        </p:nvSpPr>
        <p:spPr>
          <a:xfrm>
            <a:off x="-29359" y="-2766081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25F9BB6E-050A-88AF-7A51-28FFB2C6B5BB}"/>
              </a:ext>
            </a:extLst>
          </p:cNvPr>
          <p:cNvGrpSpPr/>
          <p:nvPr/>
        </p:nvGrpSpPr>
        <p:grpSpPr>
          <a:xfrm>
            <a:off x="506077" y="3224638"/>
            <a:ext cx="612000" cy="612000"/>
            <a:chOff x="506077" y="317643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8E43E52D-16BE-5D81-D46C-7392B2FA9A89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Yin i yang z wypełnieniem pełnym">
              <a:extLst>
                <a:ext uri="{FF2B5EF4-FFF2-40B4-BE49-F238E27FC236}">
                  <a16:creationId xmlns:a16="http://schemas.microsoft.com/office/drawing/2014/main" id="{EE50B3B7-4709-CA07-0B2D-F3539C7FB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2617E44C-8BB3-C0FA-9365-6640E3CBCB97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47664EA1-2CD1-8A36-8695-EC9B6681DC83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679C3586-A22E-7259-47C7-6F8EDAB6A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012156CD-B4BA-4EE3-2F8A-1548E6751CCD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88ED6BB4-470E-BA12-94E7-88654D0EA38A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906BF72B-AA4E-FBC6-FC88-7798C9ABE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5F7684E7-9199-D625-7474-AD5EB609B192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B0E9F019-A288-F033-5FF3-88D095F91024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62AC438E-0FCE-9187-518C-62A144C5E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8206D6D9-B11F-CEFE-696F-2AC5D70E7E5E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D9F2732-993D-B65E-C104-A8D8D430A019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Sieć z wypełnieniem pełnym">
              <a:extLst>
                <a:ext uri="{FF2B5EF4-FFF2-40B4-BE49-F238E27FC236}">
                  <a16:creationId xmlns:a16="http://schemas.microsoft.com/office/drawing/2014/main" id="{D5FDAF14-7AE5-3EA6-86CE-456E28937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335F50C5-1869-091C-FF42-3105418AF7D2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12B33765-8C76-8B62-8EBD-84C8865D36EF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D8CFF4C8-E8AE-D525-6AF2-465382091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EFC09E07-2ED7-9591-6E95-688B251917BB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0A0BDD4B-3B0F-4C60-0FF6-772522EA0E55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Odcisk palca z wypełnieniem pełnym">
              <a:extLst>
                <a:ext uri="{FF2B5EF4-FFF2-40B4-BE49-F238E27FC236}">
                  <a16:creationId xmlns:a16="http://schemas.microsoft.com/office/drawing/2014/main" id="{40B29621-4754-8528-6142-ABC6F0BD1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5C9F41F4-0D9A-B024-BFB4-6B33B94981E8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ACD33089-4650-E628-439A-7E4BD6E7504E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901057D1-2FCC-2357-08C4-3E0056466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  <p:pic>
        <p:nvPicPr>
          <p:cNvPr id="4" name="Obraz 3" descr="Obraz zawierający tekst, zrzut ekranu, Czcionka&#10;&#10;Zawartość wygenerowana przez AI może być niepoprawna.">
            <a:extLst>
              <a:ext uri="{FF2B5EF4-FFF2-40B4-BE49-F238E27FC236}">
                <a16:creationId xmlns:a16="http://schemas.microsoft.com/office/drawing/2014/main" id="{E5D4EAD1-C1FC-9BA2-1192-7ED1C7887CB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58928" y="1034427"/>
            <a:ext cx="6140544" cy="383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8120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C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843347" y="182880"/>
            <a:ext cx="437171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000000"/>
                </a:solidFill>
              </a:rPr>
              <a:t>T</a:t>
            </a:r>
            <a:r>
              <a:rPr lang="pl-PL" sz="3200" dirty="0">
                <a:solidFill>
                  <a:srgbClr val="000000"/>
                </a:solidFill>
              </a:rPr>
              <a:t>ANIMOTO PROBLEMS</a:t>
            </a:r>
            <a:endParaRPr sz="3200" dirty="0">
              <a:solidFill>
                <a:srgbClr val="000000"/>
              </a:solidFill>
            </a:endParaRP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⚖️ </a:t>
            </a:r>
            <a:r>
              <a:rPr lang="pl-PL" dirty="0"/>
              <a:t>No </a:t>
            </a:r>
            <a:r>
              <a:rPr lang="pl-PL" dirty="0" err="1"/>
              <a:t>cutoff</a:t>
            </a:r>
            <a:r>
              <a:rPr lang="pl-PL" dirty="0"/>
              <a:t> </a:t>
            </a:r>
            <a:r>
              <a:rPr lang="pl-PL" dirty="0" err="1"/>
              <a:t>meaning</a:t>
            </a:r>
            <a:r>
              <a:rPr lang="pl-PL" dirty="0"/>
              <a:t> „</a:t>
            </a:r>
            <a:r>
              <a:rPr lang="pl-PL" dirty="0" err="1"/>
              <a:t>dissimilar</a:t>
            </a:r>
            <a:r>
              <a:rPr lang="pl-PL" dirty="0"/>
              <a:t>”</a:t>
            </a:r>
            <a:endParaRPr dirty="0"/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🔀 </a:t>
            </a:r>
            <a:r>
              <a:rPr lang="pl-PL" dirty="0"/>
              <a:t>May </a:t>
            </a:r>
            <a:r>
              <a:rPr lang="pl-PL" dirty="0" err="1"/>
              <a:t>depend</a:t>
            </a:r>
            <a:r>
              <a:rPr lang="pl-PL" dirty="0"/>
              <a:t> on SMILES </a:t>
            </a:r>
            <a:r>
              <a:rPr lang="pl-PL" dirty="0" err="1"/>
              <a:t>representation</a:t>
            </a:r>
            <a:endParaRPr dirty="0"/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📐 </a:t>
            </a:r>
            <a:r>
              <a:rPr lang="pl-PL" dirty="0"/>
              <a:t>May not </a:t>
            </a:r>
            <a:r>
              <a:rPr lang="pl-PL" dirty="0" err="1"/>
              <a:t>comply</a:t>
            </a:r>
            <a:r>
              <a:rPr lang="pl-PL" dirty="0"/>
              <a:t> with </a:t>
            </a:r>
            <a:r>
              <a:rPr lang="pl-PL" dirty="0" err="1"/>
              <a:t>intuition</a:t>
            </a:r>
            <a:endParaRPr dirty="0"/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C6E09F77-4B20-2CA4-E45C-7B9C11588D09}"/>
              </a:ext>
            </a:extLst>
          </p:cNvPr>
          <p:cNvSpPr/>
          <p:nvPr/>
        </p:nvSpPr>
        <p:spPr>
          <a:xfrm>
            <a:off x="-29359" y="-2766081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4E3C98A2-A5CA-678E-D16F-68BF14A1D438}"/>
              </a:ext>
            </a:extLst>
          </p:cNvPr>
          <p:cNvGrpSpPr/>
          <p:nvPr/>
        </p:nvGrpSpPr>
        <p:grpSpPr>
          <a:xfrm>
            <a:off x="506077" y="3224638"/>
            <a:ext cx="612000" cy="612000"/>
            <a:chOff x="506077" y="317643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E7AD0BFA-8946-0305-5893-313DDFA052B2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Yin i yang z wypełnieniem pełnym">
              <a:extLst>
                <a:ext uri="{FF2B5EF4-FFF2-40B4-BE49-F238E27FC236}">
                  <a16:creationId xmlns:a16="http://schemas.microsoft.com/office/drawing/2014/main" id="{2598998F-4F37-0229-11D7-6E8DD5FCE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51BAA02E-C6F1-1D43-8BFA-9F4877A3142E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9A83F1A9-9D38-F7E3-B5C4-E2E116DAE75B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3B6D4797-11E7-EBA7-5E36-635D30F31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F85FF4AA-AD10-BE99-1A06-21D0F90638E1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AE5B4031-E590-9909-6C9A-6B6FAF65FF59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F0BD81C0-6FA9-6065-3898-07952F707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54E768AB-9DE7-F183-D95A-9DF712C50E72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3AC2AD10-E831-08E5-0122-1AAB5A71EF12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F9A95711-92E3-7617-4BDA-DEBA06E78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EAF37A9F-3E59-EE79-20EF-65582FC010F2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B6A9CB4-EA34-64B3-2AE8-4B3D2C1CE0C3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Sieć z wypełnieniem pełnym">
              <a:extLst>
                <a:ext uri="{FF2B5EF4-FFF2-40B4-BE49-F238E27FC236}">
                  <a16:creationId xmlns:a16="http://schemas.microsoft.com/office/drawing/2014/main" id="{3B9C20E0-5DBB-38D7-BD00-E4EB57D5A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F1F4F920-AA8D-FF62-901D-AE1BCE8C15AB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1B7DE669-BA73-88B1-D12E-86C5B018A88F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F09E325B-6DA8-E128-5AF0-2765A1C3A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83EA0E26-478B-5B4F-4E3B-F9E7BBA60AC8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B46C35C5-A15D-63B3-6A07-B554E8A30C69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Odcisk palca z wypełnieniem pełnym">
              <a:extLst>
                <a:ext uri="{FF2B5EF4-FFF2-40B4-BE49-F238E27FC236}">
                  <a16:creationId xmlns:a16="http://schemas.microsoft.com/office/drawing/2014/main" id="{90BF5E4E-ABAB-74BD-3A32-80DE85186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5ED9E8A7-7CCB-E500-889E-1367EBAE8444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064D7BA2-EAE3-FC04-E0E0-F0D5E7DC3FBB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52F60DAE-A8FC-1324-2F43-9629AD745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CC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F2E3C3-8DC0-A607-787C-CDDA4F774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A2D7A262-4477-86DB-55B3-3583224EDE3C}"/>
              </a:ext>
            </a:extLst>
          </p:cNvPr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D</a:t>
            </a:r>
            <a:r>
              <a:rPr sz="3200">
                <a:solidFill>
                  <a:srgbClr val="000000"/>
                </a:solidFill>
              </a:rPr>
              <a:t>ICE AND TVERSKY SIMILARITY METRICS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6EA51280-9B7A-C1F9-249D-ED9FDD843EAC}"/>
              </a:ext>
            </a:extLst>
          </p:cNvPr>
          <p:cNvSpPr/>
          <p:nvPr/>
        </p:nvSpPr>
        <p:spPr>
          <a:xfrm>
            <a:off x="-29359" y="-2766081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A115BBB6-F0AF-7551-D01F-4535AD5C8EF5}"/>
              </a:ext>
            </a:extLst>
          </p:cNvPr>
          <p:cNvGrpSpPr/>
          <p:nvPr/>
        </p:nvGrpSpPr>
        <p:grpSpPr>
          <a:xfrm>
            <a:off x="506077" y="3224638"/>
            <a:ext cx="612000" cy="612000"/>
            <a:chOff x="506077" y="317643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7223CB62-FDB5-D1FD-5DF5-E00BD3C7D414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Yin i yang z wypełnieniem pełnym">
              <a:extLst>
                <a:ext uri="{FF2B5EF4-FFF2-40B4-BE49-F238E27FC236}">
                  <a16:creationId xmlns:a16="http://schemas.microsoft.com/office/drawing/2014/main" id="{39DCCFC0-7C7E-8D97-0998-22F004E1F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1AC3F155-203A-D238-DDC2-E42D66F6CAF5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F6EDCDB3-EA92-94E1-5B5A-F831C07F33EC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A2A0AAE9-8EC9-CC31-8A2C-9EB6A40FC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ABEC6128-CC1B-BE15-07C4-673446B9D1C8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C10D12DF-AA4B-95F4-8309-C55CFE99C747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5005EB79-8F4C-9396-EB45-510AEDC91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5CF3D968-7C78-B9F4-3DF8-7C70E3D6A088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0F1A58BF-F59E-660E-D5A0-1521C41B9A23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6179F935-D518-3CC6-DBE7-C4AB0B77B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567B14FF-2BDD-F48D-4A7D-EDDD183E78B5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937BFED2-3C3E-F2B9-2FED-81A14FB260E8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Sieć z wypełnieniem pełnym">
              <a:extLst>
                <a:ext uri="{FF2B5EF4-FFF2-40B4-BE49-F238E27FC236}">
                  <a16:creationId xmlns:a16="http://schemas.microsoft.com/office/drawing/2014/main" id="{F0AB41AB-C439-60B0-4E87-E037CE693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879C9160-0A62-5B0A-20A8-FEB83204E6C4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E71B8320-8B24-A919-C5E1-2927B5D415DF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63A3FDA6-8E0C-305C-5C55-E2E6D94D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5711C64F-16DF-41D3-C33D-F0DBD38BF446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5702A39C-D669-E8EB-E5B4-BF469CF8EE55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Odcisk palca z wypełnieniem pełnym">
              <a:extLst>
                <a:ext uri="{FF2B5EF4-FFF2-40B4-BE49-F238E27FC236}">
                  <a16:creationId xmlns:a16="http://schemas.microsoft.com/office/drawing/2014/main" id="{F43D1C17-F3BF-88A1-0F3A-FC4EBD9E4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86071304-CBA1-65F3-4CE7-788EE7A4073D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053F7D9E-F249-A673-2C29-869292B7CD83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AE5D8528-C480-CBFA-BB99-00EBF6D5A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  <p:pic>
        <p:nvPicPr>
          <p:cNvPr id="35842" name="Picture 2" descr="Molecular Similarity - Drug Design Org">
            <a:extLst>
              <a:ext uri="{FF2B5EF4-FFF2-40B4-BE49-F238E27FC236}">
                <a16:creationId xmlns:a16="http://schemas.microsoft.com/office/drawing/2014/main" id="{F872C71D-BB0B-FB1A-3C0F-D474AB1A2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966" y="981652"/>
            <a:ext cx="6368320" cy="38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9267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CC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40A0FC-E1D0-9837-BD6C-AB6D7F04E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3BD01E41-10CA-9568-C312-1FAE4AB46FEF}"/>
              </a:ext>
            </a:extLst>
          </p:cNvPr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D</a:t>
            </a:r>
            <a:r>
              <a:rPr sz="3200">
                <a:solidFill>
                  <a:srgbClr val="000000"/>
                </a:solidFill>
              </a:rPr>
              <a:t>ICE AND TVERSKY SIMILARITY METRICS</a:t>
            </a:r>
          </a:p>
        </p:txBody>
      </p:sp>
      <p:sp>
        <p:nvSpPr>
          <p:cNvPr id="3" name="PointBox_0">
            <a:extLst>
              <a:ext uri="{FF2B5EF4-FFF2-40B4-BE49-F238E27FC236}">
                <a16:creationId xmlns:a16="http://schemas.microsoft.com/office/drawing/2014/main" id="{B26AAAA3-1078-9B1C-79EC-FE8349431BDD}"/>
              </a:ext>
            </a:extLst>
          </p:cNvPr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⚖️ Alternative measures for binary data</a:t>
            </a:r>
          </a:p>
        </p:txBody>
      </p:sp>
      <p:sp>
        <p:nvSpPr>
          <p:cNvPr id="4" name="PointBox_1">
            <a:extLst>
              <a:ext uri="{FF2B5EF4-FFF2-40B4-BE49-F238E27FC236}">
                <a16:creationId xmlns:a16="http://schemas.microsoft.com/office/drawing/2014/main" id="{B16DC074-77EF-E94A-51F9-1CE04FB73D2A}"/>
              </a:ext>
            </a:extLst>
          </p:cNvPr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🔀 Dice emphasizes shared bits</a:t>
            </a:r>
          </a:p>
        </p:txBody>
      </p:sp>
      <p:sp>
        <p:nvSpPr>
          <p:cNvPr id="5" name="PointBox_2">
            <a:extLst>
              <a:ext uri="{FF2B5EF4-FFF2-40B4-BE49-F238E27FC236}">
                <a16:creationId xmlns:a16="http://schemas.microsoft.com/office/drawing/2014/main" id="{B14BBA49-6919-90CD-1471-62AF100F1B04}"/>
              </a:ext>
            </a:extLst>
          </p:cNvPr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📐 Tversky allows asymmetric weighting</a:t>
            </a:r>
          </a:p>
        </p:txBody>
      </p:sp>
      <p:sp>
        <p:nvSpPr>
          <p:cNvPr id="6" name="PointBox_3">
            <a:extLst>
              <a:ext uri="{FF2B5EF4-FFF2-40B4-BE49-F238E27FC236}">
                <a16:creationId xmlns:a16="http://schemas.microsoft.com/office/drawing/2014/main" id="{42E3274E-6975-56C8-8187-A35E95B9C3CC}"/>
              </a:ext>
            </a:extLst>
          </p:cNvPr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Useful for scaffold-focused searches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010911F1-6032-15D1-046E-CE42455FBB8E}"/>
              </a:ext>
            </a:extLst>
          </p:cNvPr>
          <p:cNvSpPr/>
          <p:nvPr/>
        </p:nvSpPr>
        <p:spPr>
          <a:xfrm>
            <a:off x="-29359" y="-2766081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362A25DD-2EB2-CD5B-2B62-248A6C8097D2}"/>
              </a:ext>
            </a:extLst>
          </p:cNvPr>
          <p:cNvGrpSpPr/>
          <p:nvPr/>
        </p:nvGrpSpPr>
        <p:grpSpPr>
          <a:xfrm>
            <a:off x="506077" y="3224638"/>
            <a:ext cx="612000" cy="612000"/>
            <a:chOff x="506077" y="317643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678D587C-20CF-F512-8E4A-40660D7122B5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Yin i yang z wypełnieniem pełnym">
              <a:extLst>
                <a:ext uri="{FF2B5EF4-FFF2-40B4-BE49-F238E27FC236}">
                  <a16:creationId xmlns:a16="http://schemas.microsoft.com/office/drawing/2014/main" id="{459AFBCC-5593-B20E-D2F7-539EEBB57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C24DA9FA-BF26-DD1B-7711-F4DB0A910543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F89F83DF-DCF7-E12E-8F3E-03B04F63907C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9D830902-B551-DCCE-72AD-C0FB18F7E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18DFC39B-1E8C-29A4-A158-CBDEEB0A343D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BD874685-A1A1-2031-952B-111240585739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6A6BBC58-3678-F656-4723-18D486E26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755F98B2-12C2-42F2-19F1-E6F38A322819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E5CEED4F-C9B6-CE06-DE6B-D9B809D2FC15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B4C69A2B-A59A-9566-C675-86DD0003B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252C83E-BFDD-78B9-899E-D778036FE9EB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60B94A60-8D67-7C8E-CA11-D00E8AB1F3BB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Sieć z wypełnieniem pełnym">
              <a:extLst>
                <a:ext uri="{FF2B5EF4-FFF2-40B4-BE49-F238E27FC236}">
                  <a16:creationId xmlns:a16="http://schemas.microsoft.com/office/drawing/2014/main" id="{F0C287FD-FF37-83E7-E54F-97B0B74D8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42DFFDF4-97B4-992A-A7AE-37988CDAAC12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B8C3FC34-AE8C-81A1-B2EC-09E4FCBE87BF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FECAE553-28B7-4C51-9609-D94652111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9C5C5118-B16A-8EBC-AF51-1CDD49CB3E91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EA6EBD3D-6FC8-D6FD-B565-89970C7BEDA3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Odcisk palca z wypełnieniem pełnym">
              <a:extLst>
                <a:ext uri="{FF2B5EF4-FFF2-40B4-BE49-F238E27FC236}">
                  <a16:creationId xmlns:a16="http://schemas.microsoft.com/office/drawing/2014/main" id="{E020C15A-52F9-8278-9933-B4B63F9B2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337E7253-059A-A49A-049C-D2EA255E014A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E4E0088B-8F0A-E1A7-D28C-A98F1231F55E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0CFC1034-5DC4-9192-2779-973ED13FC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4568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C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3100627" y="182880"/>
            <a:ext cx="385714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C</a:t>
            </a:r>
            <a:r>
              <a:rPr sz="3200" dirty="0">
                <a:solidFill>
                  <a:srgbClr val="000000"/>
                </a:solidFill>
              </a:rPr>
              <a:t>OSINE SIMILARITY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📐 Measures angle between embeddings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⚡ Common for ML-based representations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🧮 Scale-invariant metric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❓ May not correlate with chemical intuition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8B046E20-0619-DBF1-1089-44A1070F49E0}"/>
              </a:ext>
            </a:extLst>
          </p:cNvPr>
          <p:cNvSpPr/>
          <p:nvPr/>
        </p:nvSpPr>
        <p:spPr>
          <a:xfrm>
            <a:off x="-29359" y="-2766081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1E97EE5C-93AE-EB82-1C05-95BF8CC33B61}"/>
              </a:ext>
            </a:extLst>
          </p:cNvPr>
          <p:cNvGrpSpPr/>
          <p:nvPr/>
        </p:nvGrpSpPr>
        <p:grpSpPr>
          <a:xfrm>
            <a:off x="506077" y="3224638"/>
            <a:ext cx="612000" cy="612000"/>
            <a:chOff x="506077" y="317643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38747C30-5FA6-EA97-368C-72DD56088720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Yin i yang z wypełnieniem pełnym">
              <a:extLst>
                <a:ext uri="{FF2B5EF4-FFF2-40B4-BE49-F238E27FC236}">
                  <a16:creationId xmlns:a16="http://schemas.microsoft.com/office/drawing/2014/main" id="{F91EB9EF-AA79-E7BF-E47B-AD74D2BAB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0057FD31-CEF6-F5FC-05E3-B69239DC0317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56355EFA-B5DF-A71A-C747-AB91F8407426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90C8766F-462A-FA2B-AFBD-9DD666C3D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88E61D67-AD0A-0608-8AA7-9004EF269CBB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33213CB8-9AE6-8EBB-ED79-3197701959C5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7D79D6A3-0DFE-1C94-296B-AAB9F8952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F95DBDD7-C833-B65F-1244-B03644B39391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31CAEDFC-F8DC-2D28-65A5-3962DB389F5E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4657697A-5EF1-0B67-F7B0-5980C3DFA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0D265653-FB36-D0AA-5CB0-4DDAE1467EBE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4552E13E-C7A5-22E5-549A-7FA14BB705D9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Sieć z wypełnieniem pełnym">
              <a:extLst>
                <a:ext uri="{FF2B5EF4-FFF2-40B4-BE49-F238E27FC236}">
                  <a16:creationId xmlns:a16="http://schemas.microsoft.com/office/drawing/2014/main" id="{ABB2D1C4-9523-245D-8DCE-530AE5B87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531069FB-8F3A-7EFC-D372-F0730B8F2562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75773DCB-D44B-B898-04E4-495E1BDE0909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D8791D1D-544E-5406-82E2-F2ABA463F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D10B8D61-7804-A064-D988-1E9D2C8581DE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44291D17-389B-1C0B-B0DD-C6F7CCCBB813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Odcisk palca z wypełnieniem pełnym">
              <a:extLst>
                <a:ext uri="{FF2B5EF4-FFF2-40B4-BE49-F238E27FC236}">
                  <a16:creationId xmlns:a16="http://schemas.microsoft.com/office/drawing/2014/main" id="{3E422085-DA1F-D6E5-8FC2-20E761089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01250E28-88C3-1F71-F60D-1BBCD5C3A115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CED12A21-38AA-9EA7-0EFA-89AB6F8D5151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82F3A76C-F662-E870-4C9F-B5A3D8E80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C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D</a:t>
            </a:r>
            <a:r>
              <a:rPr sz="3200">
                <a:solidFill>
                  <a:srgbClr val="000000"/>
                </a:solidFill>
              </a:rPr>
              <a:t>ISTANCE VS SIMILARITY MEASURES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📏 Similarity: high = more alike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📉 Distance: low = more alike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🧩 Choice affects clustering and ranking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Interpretation depends on metric properties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D30AE19F-1B45-8F37-326B-15FD9A0AEDCA}"/>
              </a:ext>
            </a:extLst>
          </p:cNvPr>
          <p:cNvSpPr/>
          <p:nvPr/>
        </p:nvSpPr>
        <p:spPr>
          <a:xfrm>
            <a:off x="-29359" y="-2766081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30688232-7430-0BA7-F497-B3E3ECB2FB96}"/>
              </a:ext>
            </a:extLst>
          </p:cNvPr>
          <p:cNvGrpSpPr/>
          <p:nvPr/>
        </p:nvGrpSpPr>
        <p:grpSpPr>
          <a:xfrm>
            <a:off x="506077" y="3224638"/>
            <a:ext cx="612000" cy="612000"/>
            <a:chOff x="506077" y="317643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4DD9267A-478D-BAE9-A8D9-B3F3A9DCC6F8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Yin i yang z wypełnieniem pełnym">
              <a:extLst>
                <a:ext uri="{FF2B5EF4-FFF2-40B4-BE49-F238E27FC236}">
                  <a16:creationId xmlns:a16="http://schemas.microsoft.com/office/drawing/2014/main" id="{09F65576-5580-AF7A-1148-CB8B0DD44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DA11E822-F587-C1B1-692E-A87F902E145C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E084E92E-BCE8-3545-C4CB-AAE3EC1A966E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298A018F-1D5F-E3EC-9B56-EF1ADD225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6990C5F1-4680-EA05-8715-266509DE5F18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D7723036-A359-2088-94E6-B5E835DDD642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D95E45FD-3EF8-76FB-0DF6-761CC36AD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B7FF3EB7-A3F1-B15B-F247-FD8425B892AC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DE46F726-1EDC-DEF9-9631-E0BE18AF100C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FE08C8AB-D396-9159-66B1-EB55F40E5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087C2AD2-325F-3DC6-9B1A-DD0DEFA3080A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57B8E2A7-CD79-4191-2AFA-703E3DE871EE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Sieć z wypełnieniem pełnym">
              <a:extLst>
                <a:ext uri="{FF2B5EF4-FFF2-40B4-BE49-F238E27FC236}">
                  <a16:creationId xmlns:a16="http://schemas.microsoft.com/office/drawing/2014/main" id="{486EDC16-3781-734B-0B2F-8F33FBC64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B961350E-D92D-AD16-95DB-7CA5BE7CE141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8F5F2EF3-877E-C2D9-9AFF-943B469E4A44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0BF7D48C-ABDF-D049-21C9-9A939B617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41EE69FC-2FD3-221F-37F7-CBE5B06E56FB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6F48F496-2D14-CD4A-3205-6AB9FECC92EB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Odcisk palca z wypełnieniem pełnym">
              <a:extLst>
                <a:ext uri="{FF2B5EF4-FFF2-40B4-BE49-F238E27FC236}">
                  <a16:creationId xmlns:a16="http://schemas.microsoft.com/office/drawing/2014/main" id="{6C592B5E-87C9-B393-CD05-1D8A1E379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DD018802-CCD7-084E-3478-70DCC8A87A69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8D0AA6A-F04B-E526-638C-9074C525EA61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B803631F-F582-9339-D98F-1CA2B776A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C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3659273" y="182880"/>
            <a:ext cx="2739853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T</a:t>
            </a:r>
            <a:r>
              <a:rPr sz="3200" dirty="0">
                <a:solidFill>
                  <a:srgbClr val="000000"/>
                </a:solidFill>
              </a:rPr>
              <a:t>HRESHOLDS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❓ No universal cutoff exists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⚖️ Task-dependent thresholds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Small changes can alter predictions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Raises questions about chemical meaning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7EEEF19A-A11E-B15D-95EC-E07BCAF20B8B}"/>
              </a:ext>
            </a:extLst>
          </p:cNvPr>
          <p:cNvSpPr/>
          <p:nvPr/>
        </p:nvSpPr>
        <p:spPr>
          <a:xfrm>
            <a:off x="-29359" y="-2766081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EE1125A5-6AEE-294C-BD8F-C674C9BD8101}"/>
              </a:ext>
            </a:extLst>
          </p:cNvPr>
          <p:cNvGrpSpPr/>
          <p:nvPr/>
        </p:nvGrpSpPr>
        <p:grpSpPr>
          <a:xfrm>
            <a:off x="506077" y="3224638"/>
            <a:ext cx="612000" cy="612000"/>
            <a:chOff x="506077" y="317643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B9484DE6-0F92-BB60-78F1-F8F47C838E74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Yin i yang z wypełnieniem pełnym">
              <a:extLst>
                <a:ext uri="{FF2B5EF4-FFF2-40B4-BE49-F238E27FC236}">
                  <a16:creationId xmlns:a16="http://schemas.microsoft.com/office/drawing/2014/main" id="{6BF18B01-DBF9-B0E9-867E-8E4DD3EC0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C8DE5328-BF73-89FC-09CF-E5CB318C0011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51F880E1-7E32-8812-4F81-55EA5880A5CB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70B689A2-FC83-9E2E-72C3-DE2D9F207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B5AF049B-ABD3-A6E5-A5D4-830145917545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ED6DD840-1BB2-EFFE-B5B0-E467689EF807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A48515CF-1877-971C-FC7A-2DC29195B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03E4FE93-291A-A1E6-3206-4DAADCF664A4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FC3B4F3E-6CAA-6721-AAF2-1C615F36ABC8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66E69C40-8DAE-F9DC-00E0-C09C1D489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90185E80-2E2B-068F-726F-70152BE4810F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A42780D9-5118-961F-45AF-B50031014C5B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Sieć z wypełnieniem pełnym">
              <a:extLst>
                <a:ext uri="{FF2B5EF4-FFF2-40B4-BE49-F238E27FC236}">
                  <a16:creationId xmlns:a16="http://schemas.microsoft.com/office/drawing/2014/main" id="{403986CD-97C3-3DE6-39F0-B8117D8FC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C9B8432-10E2-C31A-82E9-B62B3B0B915F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6AC2AAE5-9939-D5E6-D9AB-DA71FC3C787B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7A725971-7808-E5CE-6BC4-D261DD40E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568D1ACC-F633-2C4C-6B6F-AD03DDDF6F83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DD5BE223-9A0A-75D2-BD7A-7E297992B724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Odcisk palca z wypełnieniem pełnym">
              <a:extLst>
                <a:ext uri="{FF2B5EF4-FFF2-40B4-BE49-F238E27FC236}">
                  <a16:creationId xmlns:a16="http://schemas.microsoft.com/office/drawing/2014/main" id="{D7F8B1CD-AC38-F98F-64AF-C668AE907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A22D0BEA-1E71-AC27-DB41-1328266C6C20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DD44361-FE33-7AF1-92B1-F3CD6404E59C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0324D4B2-0E3F-D63A-E447-AB0F6ED4E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C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M</a:t>
            </a:r>
            <a:r>
              <a:rPr sz="3200">
                <a:solidFill>
                  <a:srgbClr val="000000"/>
                </a:solidFill>
              </a:rPr>
              <a:t>ETRIC-INDUCED BIAS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⚡ Choice of similarity metric skews results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39359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📊 Different metrics produce different rankings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92119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🧠 May over- or under-estimate relationships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914359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❓ Can a metric reflect chemical meaning accurately?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96F7822D-2CFC-ABC9-01E6-B83B817C6C94}"/>
              </a:ext>
            </a:extLst>
          </p:cNvPr>
          <p:cNvSpPr/>
          <p:nvPr/>
        </p:nvSpPr>
        <p:spPr>
          <a:xfrm>
            <a:off x="-29359" y="-2766081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8BCDB4CB-62D5-B63C-F739-4DF435D87D47}"/>
              </a:ext>
            </a:extLst>
          </p:cNvPr>
          <p:cNvGrpSpPr/>
          <p:nvPr/>
        </p:nvGrpSpPr>
        <p:grpSpPr>
          <a:xfrm>
            <a:off x="506077" y="3224638"/>
            <a:ext cx="612000" cy="612000"/>
            <a:chOff x="506077" y="317643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6A7D113C-1894-17C2-0059-4243E1FD918B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Yin i yang z wypełnieniem pełnym">
              <a:extLst>
                <a:ext uri="{FF2B5EF4-FFF2-40B4-BE49-F238E27FC236}">
                  <a16:creationId xmlns:a16="http://schemas.microsoft.com/office/drawing/2014/main" id="{4C681FCF-B45D-9B60-22EC-CA66F4410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E145C897-A1D1-FD45-FE71-C2FC26892E1E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6AEB3D18-7611-0A9B-7C72-884E0ECACB08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DBC313EF-4E8E-68D8-814C-26C67D24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D01EC3EC-81B5-9BAF-F825-C0590E71D65B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F789020A-1B6D-3035-FE33-FC22D177CC79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B17C27BD-9244-F89B-B975-DA81B8CE3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03991637-5F02-641A-0309-246D4133D34B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D71A15EE-A9BC-8BF6-649C-4E35A13D7474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CFB475C7-5ABB-EED3-8CFC-4873DE6E8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116CDDF2-F1CD-8C50-9721-5600B843CA5C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8B36B6FF-0266-7FB2-76C7-5F727EE5FA01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Sieć z wypełnieniem pełnym">
              <a:extLst>
                <a:ext uri="{FF2B5EF4-FFF2-40B4-BE49-F238E27FC236}">
                  <a16:creationId xmlns:a16="http://schemas.microsoft.com/office/drawing/2014/main" id="{27EA7D9E-241C-8ED2-05BE-8C38AD2F6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DB8DE493-7A1A-7324-C8B5-7866355A5940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7A22C0DF-0BF1-0D69-4B98-8CE3419E8699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F2F4C073-E016-9BD4-185F-10033BE8D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5249A5DA-48AD-77D2-2BD9-207CA02176B0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E86021FC-36B1-5EB9-629C-A219661D6743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Odcisk palca z wypełnieniem pełnym">
              <a:extLst>
                <a:ext uri="{FF2B5EF4-FFF2-40B4-BE49-F238E27FC236}">
                  <a16:creationId xmlns:a16="http://schemas.microsoft.com/office/drawing/2014/main" id="{4C00BDD3-2270-94ED-3965-3D2BE0F49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F89EC4D6-E5D6-27CE-89D3-455837146598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4122C2EE-859D-4BA7-02C9-2C7CBF9048DF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12B1ABFD-C6D7-6E10-9C4E-7238B487D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C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R</a:t>
            </a:r>
            <a:r>
              <a:rPr sz="3200">
                <a:solidFill>
                  <a:srgbClr val="000000"/>
                </a:solidFill>
              </a:rPr>
              <a:t>EPRESENTATION-INDUCED BIAS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🧩 Fingerprints or embeddings encode assumptions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Missing stereochemistry or tautomer info misleads metrics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74904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Representation choice affects ML models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577801EE-D484-4344-35FE-51DA4C2EC623}"/>
              </a:ext>
            </a:extLst>
          </p:cNvPr>
          <p:cNvSpPr/>
          <p:nvPr/>
        </p:nvSpPr>
        <p:spPr>
          <a:xfrm>
            <a:off x="-29359" y="-2766081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40A03D70-59E2-DEC9-F3DE-D3B2E9C9AF5E}"/>
              </a:ext>
            </a:extLst>
          </p:cNvPr>
          <p:cNvGrpSpPr/>
          <p:nvPr/>
        </p:nvGrpSpPr>
        <p:grpSpPr>
          <a:xfrm>
            <a:off x="506077" y="3224638"/>
            <a:ext cx="612000" cy="612000"/>
            <a:chOff x="506077" y="317643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A18DD5AE-DF0A-2A83-99C6-133DE69CA52A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Yin i yang z wypełnieniem pełnym">
              <a:extLst>
                <a:ext uri="{FF2B5EF4-FFF2-40B4-BE49-F238E27FC236}">
                  <a16:creationId xmlns:a16="http://schemas.microsoft.com/office/drawing/2014/main" id="{ED46C1DB-8FF3-213E-C7E5-4CE8CFF9E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D4D6DD96-B30E-521F-193E-6F254A33AB07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38A35391-3B07-BD2B-EF3B-CF080DEFB9CA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9D40E976-72A6-DAB2-DA28-EA5D6831A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B65C561C-01A8-3514-9AD3-2C099596947E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6E5CC7D6-62E4-B9DA-626A-C1CBFB6B4189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515826F1-D499-8545-DB35-B3155EEA7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275BB4E3-68C5-C229-B1C3-F8B84AE825A5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B723C3F-4506-2EAE-0F04-2300F870B16D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F9946B9B-AD87-8548-B1C1-DC21945CB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9ABF5753-87BC-EB78-C224-21C1F66DD089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B3853025-AF74-F4CF-6175-9D5816E64EFE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Sieć z wypełnieniem pełnym">
              <a:extLst>
                <a:ext uri="{FF2B5EF4-FFF2-40B4-BE49-F238E27FC236}">
                  <a16:creationId xmlns:a16="http://schemas.microsoft.com/office/drawing/2014/main" id="{DD61FB38-63A6-055F-0A31-5EB00EA2F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CCAFEC3D-DB09-8DAC-8459-5D482FD73B20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40182B16-9D51-0861-7641-0020C2AB5E80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A7A70F5D-556A-3298-8B76-B26C8D8A3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AE473394-4C86-8663-F62F-8247D996E98A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52FFD51A-3D8A-521C-6C88-EDAD33C6FEB9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Odcisk palca z wypełnieniem pełnym">
              <a:extLst>
                <a:ext uri="{FF2B5EF4-FFF2-40B4-BE49-F238E27FC236}">
                  <a16:creationId xmlns:a16="http://schemas.microsoft.com/office/drawing/2014/main" id="{2A447D76-FE25-06F9-829D-2D4BA3935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F0CE49E6-E77B-CAE4-B1DD-5CEAF9F5E159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D4C2BDDD-DF49-4FD5-F5B0-D3F6113BD81B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C97B68CB-6880-E7D9-5519-C27C9EFA6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C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105690" y="182880"/>
            <a:ext cx="784702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000000"/>
                </a:solidFill>
              </a:rPr>
              <a:t>A</a:t>
            </a:r>
            <a:r>
              <a:rPr sz="3200" dirty="0">
                <a:solidFill>
                  <a:srgbClr val="000000"/>
                </a:solidFill>
              </a:rPr>
              <a:t> PROPERTY OF MOLECULES OR MODELS?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🤔 Depends on representation and metric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🧠 Similarity is a computational construct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68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Chemical intuition may diverge from model outputs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420552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Encourages critical evaluation of predictions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2E2688CA-C2ED-48A6-4E34-6E12A611877F}"/>
              </a:ext>
            </a:extLst>
          </p:cNvPr>
          <p:cNvSpPr/>
          <p:nvPr/>
        </p:nvSpPr>
        <p:spPr>
          <a:xfrm>
            <a:off x="-29359" y="-2766081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88ABEEF2-0434-9181-A9E5-FE9557EAF817}"/>
              </a:ext>
            </a:extLst>
          </p:cNvPr>
          <p:cNvGrpSpPr/>
          <p:nvPr/>
        </p:nvGrpSpPr>
        <p:grpSpPr>
          <a:xfrm>
            <a:off x="506077" y="3224638"/>
            <a:ext cx="612000" cy="612000"/>
            <a:chOff x="506077" y="317643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27DF5230-FFCA-A0E7-4BE0-E01EFFF3ABD8}"/>
                </a:ext>
              </a:extLst>
            </p:cNvPr>
            <p:cNvSpPr/>
            <p:nvPr/>
          </p:nvSpPr>
          <p:spPr>
            <a:xfrm>
              <a:off x="506077" y="317643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Yin i yang z wypełnieniem pełnym">
              <a:extLst>
                <a:ext uri="{FF2B5EF4-FFF2-40B4-BE49-F238E27FC236}">
                  <a16:creationId xmlns:a16="http://schemas.microsoft.com/office/drawing/2014/main" id="{533A52D8-0E9D-EEDB-7AB8-0374BB8C8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3250" y="3205271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D051D3E0-BB23-3155-B625-E709E370EF13}"/>
              </a:ext>
            </a:extLst>
          </p:cNvPr>
          <p:cNvGrpSpPr/>
          <p:nvPr/>
        </p:nvGrpSpPr>
        <p:grpSpPr>
          <a:xfrm>
            <a:off x="16054" y="4477358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1AD3CC90-E240-1F16-F4F9-B52BF6D9577E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F77ABF8B-D8DF-C432-67D3-C0012AC27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97531305-10D4-3DBB-59F3-A258F55BD257}"/>
              </a:ext>
            </a:extLst>
          </p:cNvPr>
          <p:cNvGrpSpPr/>
          <p:nvPr/>
        </p:nvGrpSpPr>
        <p:grpSpPr>
          <a:xfrm>
            <a:off x="30395" y="92833"/>
            <a:ext cx="612000" cy="612000"/>
            <a:chOff x="596620" y="114605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6F98C87A-4D88-09FE-AB26-EBE9D1ECB59E}"/>
                </a:ext>
              </a:extLst>
            </p:cNvPr>
            <p:cNvSpPr/>
            <p:nvPr/>
          </p:nvSpPr>
          <p:spPr>
            <a:xfrm>
              <a:off x="596620" y="11460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ejście z wypełnieniem pełnym">
              <a:extLst>
                <a:ext uri="{FF2B5EF4-FFF2-40B4-BE49-F238E27FC236}">
                  <a16:creationId xmlns:a16="http://schemas.microsoft.com/office/drawing/2014/main" id="{E27EF045-3924-CEEE-07E0-D16ECEE7E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620" y="155072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F8D42C9F-A453-2B9F-C082-5869B95312BA}"/>
              </a:ext>
            </a:extLst>
          </p:cNvPr>
          <p:cNvGrpSpPr/>
          <p:nvPr/>
        </p:nvGrpSpPr>
        <p:grpSpPr>
          <a:xfrm>
            <a:off x="23704" y="1345555"/>
            <a:ext cx="612000" cy="612000"/>
            <a:chOff x="513727" y="13393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8F179D6E-33AA-048B-790C-5BB08227C781}"/>
                </a:ext>
              </a:extLst>
            </p:cNvPr>
            <p:cNvSpPr/>
            <p:nvPr/>
          </p:nvSpPr>
          <p:spPr>
            <a:xfrm>
              <a:off x="513727" y="13393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Linijka z wypełnieniem pełnym">
              <a:extLst>
                <a:ext uri="{FF2B5EF4-FFF2-40B4-BE49-F238E27FC236}">
                  <a16:creationId xmlns:a16="http://schemas.microsoft.com/office/drawing/2014/main" id="{F25B01C6-47DA-9F23-3D30-DBCCFB82D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9727" y="1380240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96DFF9C4-507F-5420-E42E-C2148AC7D8A6}"/>
              </a:ext>
            </a:extLst>
          </p:cNvPr>
          <p:cNvGrpSpPr/>
          <p:nvPr/>
        </p:nvGrpSpPr>
        <p:grpSpPr>
          <a:xfrm>
            <a:off x="35563" y="1971916"/>
            <a:ext cx="612000" cy="612000"/>
            <a:chOff x="624428" y="2695979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BBA8BBCD-0B9B-D466-569A-D9841A4F19CB}"/>
                </a:ext>
              </a:extLst>
            </p:cNvPr>
            <p:cNvSpPr/>
            <p:nvPr/>
          </p:nvSpPr>
          <p:spPr>
            <a:xfrm>
              <a:off x="624428" y="269597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Sieć z wypełnieniem pełnym">
              <a:extLst>
                <a:ext uri="{FF2B5EF4-FFF2-40B4-BE49-F238E27FC236}">
                  <a16:creationId xmlns:a16="http://schemas.microsoft.com/office/drawing/2014/main" id="{15C295A7-B2B5-EC4D-B87F-4B8E6883A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5312" y="273191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277D702B-DC01-2604-CE6D-E6E31AD1CCFA}"/>
              </a:ext>
            </a:extLst>
          </p:cNvPr>
          <p:cNvGrpSpPr/>
          <p:nvPr/>
        </p:nvGrpSpPr>
        <p:grpSpPr>
          <a:xfrm>
            <a:off x="23704" y="719194"/>
            <a:ext cx="612000" cy="612000"/>
            <a:chOff x="513727" y="717311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BBF01544-89C1-6B88-926F-F32B9A0D9A9C}"/>
                </a:ext>
              </a:extLst>
            </p:cNvPr>
            <p:cNvSpPr/>
            <p:nvPr/>
          </p:nvSpPr>
          <p:spPr>
            <a:xfrm>
              <a:off x="513727" y="7173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Twarz zdezorientowana z pełnym wypełnieniem z wypełnieniem pełnym">
              <a:extLst>
                <a:ext uri="{FF2B5EF4-FFF2-40B4-BE49-F238E27FC236}">
                  <a16:creationId xmlns:a16="http://schemas.microsoft.com/office/drawing/2014/main" id="{C814BF1B-6845-6723-0274-ADF049BC4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2234" y="762544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46763BB0-41C2-C6B1-F88F-F1525A7407F5}"/>
              </a:ext>
            </a:extLst>
          </p:cNvPr>
          <p:cNvGrpSpPr/>
          <p:nvPr/>
        </p:nvGrpSpPr>
        <p:grpSpPr>
          <a:xfrm>
            <a:off x="23704" y="2598277"/>
            <a:ext cx="612000" cy="612000"/>
            <a:chOff x="513727" y="2564065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CC4CAE8A-4D24-5318-1E09-35CF6DB87E89}"/>
                </a:ext>
              </a:extLst>
            </p:cNvPr>
            <p:cNvSpPr/>
            <p:nvPr/>
          </p:nvSpPr>
          <p:spPr>
            <a:xfrm>
              <a:off x="513727" y="256406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Odcisk palca z wypełnieniem pełnym">
              <a:extLst>
                <a:ext uri="{FF2B5EF4-FFF2-40B4-BE49-F238E27FC236}">
                  <a16:creationId xmlns:a16="http://schemas.microsoft.com/office/drawing/2014/main" id="{90E78898-8DE0-5EE5-9F80-65F519E52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56418" y="2632697"/>
              <a:ext cx="540000" cy="540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AAFF1F37-6776-3B3C-7DDE-CCA6046BAE03}"/>
              </a:ext>
            </a:extLst>
          </p:cNvPr>
          <p:cNvGrpSpPr/>
          <p:nvPr/>
        </p:nvGrpSpPr>
        <p:grpSpPr>
          <a:xfrm>
            <a:off x="26973" y="3850999"/>
            <a:ext cx="612000" cy="612000"/>
            <a:chOff x="516996" y="3788795"/>
            <a:chExt cx="612000" cy="612000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EEDC7000-38E8-92FB-C35E-00750F7D8871}"/>
                </a:ext>
              </a:extLst>
            </p:cNvPr>
            <p:cNvSpPr/>
            <p:nvPr/>
          </p:nvSpPr>
          <p:spPr>
            <a:xfrm>
              <a:off x="516996" y="378879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Baza danych z wypełnieniem pełnym">
              <a:extLst>
                <a:ext uri="{FF2B5EF4-FFF2-40B4-BE49-F238E27FC236}">
                  <a16:creationId xmlns:a16="http://schemas.microsoft.com/office/drawing/2014/main" id="{1B0ECA7A-D4B4-AC3D-6E9A-AAD16406D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9727" y="3817271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1805</TotalTime>
  <Words>2615</Words>
  <Application>Microsoft Macintosh PowerPoint</Application>
  <PresentationFormat>Pokaz na ekranie (16:9)</PresentationFormat>
  <Paragraphs>437</Paragraphs>
  <Slides>113</Slides>
  <Notes>0</Notes>
  <HiddenSlides>0</HiddenSlides>
  <MMClips>3</MMClips>
  <ScaleCrop>false</ScaleCrop>
  <HeadingPairs>
    <vt:vector size="6" baseType="variant">
      <vt:variant>
        <vt:lpstr>Używane czcionki</vt:lpstr>
      </vt:variant>
      <vt:variant>
        <vt:i4>2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113</vt:i4>
      </vt:variant>
    </vt:vector>
  </HeadingPairs>
  <TitlesOfParts>
    <vt:vector size="116" baseType="lpstr">
      <vt:lpstr>Arial</vt:lpstr>
      <vt:lpstr>Calibri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Dąbrowski-Tumański Paweł</cp:lastModifiedBy>
  <cp:revision>5</cp:revision>
  <dcterms:created xsi:type="dcterms:W3CDTF">2013-01-27T09:14:16Z</dcterms:created>
  <dcterms:modified xsi:type="dcterms:W3CDTF">2026-01-07T21:41:49Z</dcterms:modified>
  <cp:category/>
</cp:coreProperties>
</file>